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6" r:id="rId4"/>
    <p:sldId id="258" r:id="rId5"/>
    <p:sldId id="271" r:id="rId6"/>
    <p:sldId id="260" r:id="rId7"/>
    <p:sldId id="272" r:id="rId8"/>
    <p:sldId id="261" r:id="rId9"/>
    <p:sldId id="262" r:id="rId10"/>
    <p:sldId id="263" r:id="rId11"/>
    <p:sldId id="273" r:id="rId12"/>
    <p:sldId id="264" r:id="rId13"/>
    <p:sldId id="265" r:id="rId14"/>
    <p:sldId id="274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00CA-B3C0-4842-86AC-AF4F9BDC9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D867B-481E-DF8D-6D93-8F2905419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985A1-3D8E-E804-BD95-2B12D7B1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4F9E-9452-42D6-B0D3-E62CA2A5A3E2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34447-FC3F-11FB-73D7-7CC80630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1EE2A-89AC-7B39-2C47-1DB8823D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C80-2324-4095-9A23-9ACB97E8B4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20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68BA-4800-2567-02FE-C6962CE8F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B25AB-B475-21B2-F560-976A55F02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10177-5053-3A23-100C-CB6CBF87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4F9E-9452-42D6-B0D3-E62CA2A5A3E2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82D04-040D-C182-F26B-FD5DEE21A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592B4-3B75-69F8-FB86-003638AD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C80-2324-4095-9A23-9ACB97E8B4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2999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55FD2-7B3A-3BC2-49C4-FA3E6912C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9A71C-2F0F-6D2B-B390-8EA77FA88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77663-B53B-4638-3EF1-9EF01D02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4F9E-9452-42D6-B0D3-E62CA2A5A3E2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E2A49-2CA1-B340-2551-3C2327C6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EBFFB-CA45-EA57-6AF9-0A2ED88C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C80-2324-4095-9A23-9ACB97E8B4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435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EFB49-AEF7-F5FD-8377-159D3EBB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4CC90-57B0-1FB4-EC59-45A85A0ED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6EDAF-E164-2790-477B-7CE961D2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4F9E-9452-42D6-B0D3-E62CA2A5A3E2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5C735-AF22-3D28-CA8F-2BE6213F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16CF5-2AA7-3F16-F759-DBCDC15FC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C80-2324-4095-9A23-9ACB97E8B4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24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31386-44E5-CED5-20C6-3B663077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16C1D-0FAA-981A-ED00-9FF7874D2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545C2-FAE3-368F-0300-A743CE00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4F9E-9452-42D6-B0D3-E62CA2A5A3E2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ABAD1-001A-179A-9C78-D457ADD00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6C541-B789-F557-2321-C2A48E3AC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C80-2324-4095-9A23-9ACB97E8B4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825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F974F-33CC-BF4D-21C3-D3B1A273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CEB95-578B-B67E-60BD-3FCDB0433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DF66D-64D4-92D3-A952-1D052CFBA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802AB-1BBA-28CF-B556-A62002832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4F9E-9452-42D6-B0D3-E62CA2A5A3E2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5966E-B51A-0830-7F02-DC9692B51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68B3A-9D5C-B279-396E-F787DD9B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C80-2324-4095-9A23-9ACB97E8B4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345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57A2-71B0-E93A-9A97-C3B3417D5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01F34-B808-B94C-7ACA-5C0D63E2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31A5E-9A52-1CA0-F1CC-F837E75DF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4850F4-B0A3-B8D5-C903-C6A5AC9747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16FD2-12D6-CDDC-7CA3-1ED966E9F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106139-D3E0-5924-8D58-348C2CF3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4F9E-9452-42D6-B0D3-E62CA2A5A3E2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33B666-F7AA-68D1-C340-0A7EF0D9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4E349F-7967-DB77-D00A-F7829E48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C80-2324-4095-9A23-9ACB97E8B4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497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87458-2081-D5A2-90F4-86164F7D5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7C056-03E3-1521-1D8B-47905CEBE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4F9E-9452-42D6-B0D3-E62CA2A5A3E2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97D1C-F9AE-261F-430E-7E7F58E1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E688D-38CE-B091-38AD-D426E766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C80-2324-4095-9A23-9ACB97E8B4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018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B4E600-7970-8926-6D49-FFA433D3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4F9E-9452-42D6-B0D3-E62CA2A5A3E2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2FA71E-3293-FDEC-A8DE-61A8FCF1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0339F-1EC3-25F0-380C-8A87A6E46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C80-2324-4095-9A23-9ACB97E8B4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176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A227-75C0-03F3-0B61-69DE72A7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D30D9-83CD-FA61-5E59-A3A8E7494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9DF64-6970-7E1B-759A-715DE1D05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513B9-A892-F366-32A4-4549BFCC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4F9E-9452-42D6-B0D3-E62CA2A5A3E2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C0EE7-4008-7DFC-E465-B409CE3A9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C9CFB-1FD3-23CD-2A1A-B89CE9D52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C80-2324-4095-9A23-9ACB97E8B4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221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8393D-8AE3-B645-47CC-AA0754FB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43457C-6471-7D2F-8400-B5BB2A9DB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0A079-329B-8D80-5395-F6DB37BE9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D796C-FE85-4E09-DD2D-EBC23003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4F9E-9452-42D6-B0D3-E62CA2A5A3E2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B9163-1B32-9ACE-10FB-DCCCAFFC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A027D-F20A-A33D-0FF3-ECAB0510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0CC80-2324-4095-9A23-9ACB97E8B4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339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EA8A44-CF3A-623A-29E7-CDF415678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63893-BD64-4E34-BB39-AFEF0597C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79184-C28D-9E43-A20D-C38CEBE00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84F9E-9452-42D6-B0D3-E62CA2A5A3E2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FD925-567A-6264-4366-B4FFA1B92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0E515-56F5-9F64-B5E3-32A6EF277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0CC80-2324-4095-9A23-9ACB97E8B4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336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wordwall.net/play/848/412/18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earningapps.org/watch?v=pdvuaek4n20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1772" y="4215564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4 </a:t>
            </a:r>
            <a:br>
              <a:rPr lang="hr-HR" sz="5400" b="1" dirty="0"/>
            </a:br>
            <a:r>
              <a:rPr lang="hr-HR" sz="5400" b="1" dirty="0" err="1"/>
              <a:t>Famous</a:t>
            </a:r>
            <a:r>
              <a:rPr lang="hr-HR" sz="5400" b="1" dirty="0"/>
              <a:t> </a:t>
            </a:r>
            <a:r>
              <a:rPr lang="hr-HR" sz="5400" b="1" dirty="0" err="1"/>
              <a:t>explorers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104" y="2922972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A03120-1221-DD81-02F0-E78DEDBC1C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3"/>
          <a:stretch/>
        </p:blipFill>
        <p:spPr>
          <a:xfrm>
            <a:off x="0" y="0"/>
            <a:ext cx="5633768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51CF1-3098-8A84-A42B-FBBECE260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1752" y="343984"/>
            <a:ext cx="5633768" cy="1985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Read </a:t>
            </a:r>
            <a:r>
              <a:rPr lang="hr-HR" dirty="0" err="1"/>
              <a:t>the</a:t>
            </a:r>
            <a:r>
              <a:rPr lang="hr-HR" dirty="0"/>
              <a:t> short </a:t>
            </a:r>
            <a:r>
              <a:rPr lang="hr-HR" dirty="0" err="1"/>
              <a:t>introduction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dirty="0" err="1"/>
              <a:t>Listen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conversation</a:t>
            </a:r>
            <a:r>
              <a:rPr lang="hr-HR" dirty="0"/>
              <a:t> </a:t>
            </a:r>
            <a:r>
              <a:rPr lang="hr-HR" dirty="0" err="1"/>
              <a:t>between</a:t>
            </a:r>
            <a:r>
              <a:rPr lang="hr-HR" dirty="0"/>
              <a:t> Tanja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her</a:t>
            </a:r>
            <a:r>
              <a:rPr lang="hr-HR" dirty="0"/>
              <a:t> </a:t>
            </a:r>
            <a:r>
              <a:rPr lang="hr-HR" dirty="0" err="1"/>
              <a:t>teacher</a:t>
            </a:r>
            <a:r>
              <a:rPr lang="hr-HR" dirty="0"/>
              <a:t>. </a:t>
            </a:r>
          </a:p>
          <a:p>
            <a:pPr marL="0" indent="0">
              <a:buNone/>
            </a:pPr>
            <a:r>
              <a:rPr lang="hr-HR" dirty="0" err="1"/>
              <a:t>Join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two</a:t>
            </a:r>
            <a:r>
              <a:rPr lang="hr-HR" dirty="0"/>
              <a:t> </a:t>
            </a:r>
            <a:r>
              <a:rPr lang="hr-HR" dirty="0" err="1"/>
              <a:t>columns</a:t>
            </a:r>
            <a:r>
              <a:rPr lang="hr-HR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3CA7F-8118-0355-FF6A-40C1C6F50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966455"/>
            <a:ext cx="6096000" cy="13306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015150-B053-D10C-97A7-EE38727746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3500" r="1379" b="4592"/>
          <a:stretch/>
        </p:blipFill>
        <p:spPr>
          <a:xfrm>
            <a:off x="1" y="2297112"/>
            <a:ext cx="6191520" cy="184275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06_lesson_8___a_croatian_explorer_1">
            <a:hlinkClick r:id="" action="ppaction://media"/>
            <a:extLst>
              <a:ext uri="{FF2B5EF4-FFF2-40B4-BE49-F238E27FC236}">
                <a16:creationId xmlns:a16="http://schemas.microsoft.com/office/drawing/2014/main" id="{5315D5AF-1C21-2387-C1D1-5C0DA97A3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7925" y="1588606"/>
            <a:ext cx="487363" cy="487363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9BEEDE7-49AA-4E63-E240-4E59AF546BA2}"/>
              </a:ext>
            </a:extLst>
          </p:cNvPr>
          <p:cNvSpPr txBox="1">
            <a:spLocks/>
          </p:cNvSpPr>
          <p:nvPr/>
        </p:nvSpPr>
        <p:spPr>
          <a:xfrm>
            <a:off x="6381752" y="2329946"/>
            <a:ext cx="5633768" cy="48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40DE5A-A068-E4E2-6611-44560CBD48D9}"/>
              </a:ext>
            </a:extLst>
          </p:cNvPr>
          <p:cNvSpPr txBox="1"/>
          <p:nvPr/>
        </p:nvSpPr>
        <p:spPr>
          <a:xfrm>
            <a:off x="2314575" y="2573627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D9407B-5CCC-351F-C521-16DEEDFF9BFF}"/>
              </a:ext>
            </a:extLst>
          </p:cNvPr>
          <p:cNvSpPr txBox="1"/>
          <p:nvPr/>
        </p:nvSpPr>
        <p:spPr>
          <a:xfrm>
            <a:off x="2314575" y="2817309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687A5-E4D2-3D95-C4F2-6DA8D9625B6F}"/>
              </a:ext>
            </a:extLst>
          </p:cNvPr>
          <p:cNvSpPr txBox="1"/>
          <p:nvPr/>
        </p:nvSpPr>
        <p:spPr>
          <a:xfrm>
            <a:off x="2314575" y="3078901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E19FD3-27A8-A15D-760A-B93D64EF7BA5}"/>
              </a:ext>
            </a:extLst>
          </p:cNvPr>
          <p:cNvSpPr txBox="1"/>
          <p:nvPr/>
        </p:nvSpPr>
        <p:spPr>
          <a:xfrm>
            <a:off x="2314575" y="3322583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914F82-6304-A425-B190-84035172C83A}"/>
              </a:ext>
            </a:extLst>
          </p:cNvPr>
          <p:cNvSpPr txBox="1"/>
          <p:nvPr/>
        </p:nvSpPr>
        <p:spPr>
          <a:xfrm>
            <a:off x="2314575" y="3584175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95572E-32C2-EB0E-502E-0F09CA3E03C3}"/>
              </a:ext>
            </a:extLst>
          </p:cNvPr>
          <p:cNvSpPr txBox="1"/>
          <p:nvPr/>
        </p:nvSpPr>
        <p:spPr>
          <a:xfrm>
            <a:off x="2314575" y="3827857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DB5D12-837C-B97F-58C7-072CBA38B0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6" y="695438"/>
            <a:ext cx="4952010" cy="562362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3E5AB463-07D1-A2AE-0495-E7D19DEE85D5}"/>
              </a:ext>
            </a:extLst>
          </p:cNvPr>
          <p:cNvSpPr txBox="1">
            <a:spLocks/>
          </p:cNvSpPr>
          <p:nvPr/>
        </p:nvSpPr>
        <p:spPr>
          <a:xfrm>
            <a:off x="6427060" y="3522145"/>
            <a:ext cx="5633768" cy="1235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Listen</a:t>
            </a:r>
            <a:r>
              <a:rPr lang="hr-HR" dirty="0"/>
              <a:t> </a:t>
            </a:r>
            <a:r>
              <a:rPr lang="hr-HR" dirty="0" err="1"/>
              <a:t>again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choose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right</a:t>
            </a:r>
            <a:r>
              <a:rPr lang="hr-HR" dirty="0"/>
              <a:t> </a:t>
            </a:r>
            <a:r>
              <a:rPr lang="hr-HR" dirty="0" err="1"/>
              <a:t>answer</a:t>
            </a:r>
            <a:r>
              <a:rPr lang="hr-HR" dirty="0"/>
              <a:t>.</a:t>
            </a:r>
          </a:p>
        </p:txBody>
      </p:sp>
      <p:pic>
        <p:nvPicPr>
          <p:cNvPr id="27" name="06_lesson_8___a_croatian_explorer_1">
            <a:hlinkClick r:id="" action="ppaction://media"/>
            <a:extLst>
              <a:ext uri="{FF2B5EF4-FFF2-40B4-BE49-F238E27FC236}">
                <a16:creationId xmlns:a16="http://schemas.microsoft.com/office/drawing/2014/main" id="{E24BF5C3-98E2-CE3B-8B28-8733F6932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7925" y="4270225"/>
            <a:ext cx="487363" cy="487363"/>
          </a:xfrm>
          <a:prstGeom prst="rect">
            <a:avLst/>
          </a:prstGeom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D4D0418D-5DDB-0030-6BCD-8CC7AFEAF7A4}"/>
              </a:ext>
            </a:extLst>
          </p:cNvPr>
          <p:cNvSpPr txBox="1">
            <a:spLocks/>
          </p:cNvSpPr>
          <p:nvPr/>
        </p:nvSpPr>
        <p:spPr>
          <a:xfrm>
            <a:off x="6381752" y="4638566"/>
            <a:ext cx="5633768" cy="48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CF4FE14-1CD6-5032-25DE-F37AB3323999}"/>
              </a:ext>
            </a:extLst>
          </p:cNvPr>
          <p:cNvSpPr/>
          <p:nvPr/>
        </p:nvSpPr>
        <p:spPr>
          <a:xfrm>
            <a:off x="3133726" y="1252371"/>
            <a:ext cx="314324" cy="32178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C35FF1A-43E5-07DD-77DD-5AFB2D102F92}"/>
              </a:ext>
            </a:extLst>
          </p:cNvPr>
          <p:cNvSpPr/>
          <p:nvPr/>
        </p:nvSpPr>
        <p:spPr>
          <a:xfrm>
            <a:off x="1285876" y="2136221"/>
            <a:ext cx="314324" cy="32178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A9802C0-D6F4-3BBF-E6FC-2CD13C3B5963}"/>
              </a:ext>
            </a:extLst>
          </p:cNvPr>
          <p:cNvSpPr/>
          <p:nvPr/>
        </p:nvSpPr>
        <p:spPr>
          <a:xfrm>
            <a:off x="3191505" y="2700999"/>
            <a:ext cx="314324" cy="32178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06D86D9-8A7B-3D44-D63B-E75BE80CB584}"/>
              </a:ext>
            </a:extLst>
          </p:cNvPr>
          <p:cNvSpPr/>
          <p:nvPr/>
        </p:nvSpPr>
        <p:spPr>
          <a:xfrm>
            <a:off x="3186609" y="3324223"/>
            <a:ext cx="314324" cy="32178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6A3FF98-6F68-B3BF-8B51-85434C86453D}"/>
              </a:ext>
            </a:extLst>
          </p:cNvPr>
          <p:cNvSpPr/>
          <p:nvPr/>
        </p:nvSpPr>
        <p:spPr>
          <a:xfrm>
            <a:off x="1300479" y="3948444"/>
            <a:ext cx="314324" cy="32178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802DE8A-C9F9-6986-4722-4200680BC480}"/>
              </a:ext>
            </a:extLst>
          </p:cNvPr>
          <p:cNvSpPr/>
          <p:nvPr/>
        </p:nvSpPr>
        <p:spPr>
          <a:xfrm>
            <a:off x="3172817" y="4537520"/>
            <a:ext cx="314324" cy="32178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2E27E3A-F163-C10C-DA94-F50F1800031B}"/>
              </a:ext>
            </a:extLst>
          </p:cNvPr>
          <p:cNvSpPr/>
          <p:nvPr/>
        </p:nvSpPr>
        <p:spPr>
          <a:xfrm>
            <a:off x="1300479" y="5177152"/>
            <a:ext cx="314324" cy="32178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6341D13-AACE-2C50-9D5F-1EE3663DF3E3}"/>
              </a:ext>
            </a:extLst>
          </p:cNvPr>
          <p:cNvSpPr/>
          <p:nvPr/>
        </p:nvSpPr>
        <p:spPr>
          <a:xfrm>
            <a:off x="1296392" y="5730654"/>
            <a:ext cx="314324" cy="32178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780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358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52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" b="165"/>
          <a:stretch/>
        </p:blipFill>
        <p:spPr>
          <a:xfrm>
            <a:off x="832431" y="1433473"/>
            <a:ext cx="3868532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591871" y="139340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/>
              <a:t>Put </a:t>
            </a:r>
            <a:r>
              <a:rPr lang="hr-HR" sz="2800" dirty="0" err="1"/>
              <a:t>in</a:t>
            </a:r>
            <a:r>
              <a:rPr lang="hr-HR" sz="2800" dirty="0"/>
              <a:t> THE </a:t>
            </a:r>
            <a:r>
              <a:rPr lang="hr-HR" sz="2800" dirty="0" err="1"/>
              <a:t>or</a:t>
            </a:r>
            <a:r>
              <a:rPr lang="hr-HR" sz="2800" dirty="0"/>
              <a:t> </a:t>
            </a:r>
            <a:r>
              <a:rPr lang="hr-HR" sz="2800" dirty="0" err="1"/>
              <a:t>nothing</a:t>
            </a:r>
            <a:r>
              <a:rPr lang="hr-HR" sz="2800" dirty="0"/>
              <a:t> (-).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567230" y="5735315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604974" y="417664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791966-59AF-ADAE-60B6-4E20AF6C8323}"/>
              </a:ext>
            </a:extLst>
          </p:cNvPr>
          <p:cNvSpPr txBox="1"/>
          <p:nvPr/>
        </p:nvSpPr>
        <p:spPr>
          <a:xfrm>
            <a:off x="6586103" y="3014940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Are </a:t>
            </a:r>
            <a:r>
              <a:rPr lang="hr-HR" sz="2800" dirty="0" err="1"/>
              <a:t>these</a:t>
            </a:r>
            <a:r>
              <a:rPr lang="hr-HR" sz="2800" dirty="0"/>
              <a:t> </a:t>
            </a:r>
            <a:r>
              <a:rPr lang="hr-HR" sz="2800" dirty="0" err="1"/>
              <a:t>sentences</a:t>
            </a:r>
            <a:r>
              <a:rPr lang="hr-HR" sz="2800" dirty="0"/>
              <a:t> </a:t>
            </a:r>
            <a:r>
              <a:rPr lang="hr-HR" sz="2800" dirty="0" err="1"/>
              <a:t>correct</a:t>
            </a:r>
            <a:r>
              <a:rPr lang="hr-HR" sz="2800" dirty="0"/>
              <a:t> </a:t>
            </a:r>
            <a:r>
              <a:rPr lang="hr-HR" sz="2800" dirty="0" err="1"/>
              <a:t>or</a:t>
            </a:r>
            <a:r>
              <a:rPr lang="hr-HR" sz="2800" dirty="0"/>
              <a:t> </a:t>
            </a:r>
            <a:r>
              <a:rPr lang="hr-HR" sz="2800" dirty="0" err="1"/>
              <a:t>incorrect</a:t>
            </a:r>
            <a:r>
              <a:rPr lang="hr-HR" sz="2800" dirty="0"/>
              <a:t>? </a:t>
            </a:r>
            <a:r>
              <a:rPr lang="hr-HR" sz="2800" dirty="0" err="1"/>
              <a:t>Correct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mistakes</a:t>
            </a:r>
            <a:r>
              <a:rPr lang="hr-HR" sz="2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0AD4C-3544-F467-67C8-D448F9181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" y="2447759"/>
            <a:ext cx="6147196" cy="20884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A3D0E2-4B33-321D-748C-73CCD4922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50" y="2868594"/>
            <a:ext cx="5753672" cy="16458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7B4E39-6887-3D29-B6B3-FB57DA72BA3F}"/>
              </a:ext>
            </a:extLst>
          </p:cNvPr>
          <p:cNvSpPr txBox="1"/>
          <p:nvPr/>
        </p:nvSpPr>
        <p:spPr>
          <a:xfrm>
            <a:off x="6604974" y="2032466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ABD440-32FE-90CD-CB04-0FE9C1456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402"/>
            <a:ext cx="6341071" cy="34321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591C98-391E-C092-83F3-F4ADE7F962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" y="2596222"/>
            <a:ext cx="6341071" cy="24438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AC398D-C69E-886E-7B28-05E270F2F6D7}"/>
              </a:ext>
            </a:extLst>
          </p:cNvPr>
          <p:cNvSpPr txBox="1"/>
          <p:nvPr/>
        </p:nvSpPr>
        <p:spPr>
          <a:xfrm>
            <a:off x="6586102" y="5041248"/>
            <a:ext cx="5419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Write</a:t>
            </a:r>
            <a:r>
              <a:rPr lang="hr-HR" sz="2800" dirty="0"/>
              <a:t> THE </a:t>
            </a:r>
            <a:r>
              <a:rPr lang="hr-HR" sz="2800" dirty="0" err="1"/>
              <a:t>where</a:t>
            </a:r>
            <a:r>
              <a:rPr lang="hr-HR" sz="2800" dirty="0"/>
              <a:t> </a:t>
            </a:r>
            <a:r>
              <a:rPr lang="hr-HR" sz="2800" dirty="0" err="1"/>
              <a:t>necessary</a:t>
            </a:r>
            <a:r>
              <a:rPr lang="hr-HR" sz="2800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EFD01B-949D-F610-92D7-F4C7C51597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" y="1674063"/>
            <a:ext cx="6416596" cy="31756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955FF4-C2EC-8C89-0F9A-938A6A644D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0" y="2582766"/>
            <a:ext cx="5910512" cy="21170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B5D179-D650-F7DF-7F85-5C7658EBC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" y="4877617"/>
            <a:ext cx="6416596" cy="7239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7C36B0-35FF-B8E5-83FC-F3FDA6938D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" y="4924016"/>
            <a:ext cx="6378493" cy="6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7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EEC21-7EAF-5888-4032-C8CE872747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81575" cy="680279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325CF-FC8C-4005-FDE7-85648B657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8275"/>
            <a:ext cx="5486400" cy="1603375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Have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ever</a:t>
            </a:r>
            <a:r>
              <a:rPr lang="hr-HR" dirty="0"/>
              <a:t> </a:t>
            </a:r>
            <a:r>
              <a:rPr lang="hr-HR" dirty="0" err="1"/>
              <a:t>heard</a:t>
            </a:r>
            <a:r>
              <a:rPr lang="hr-HR" dirty="0"/>
              <a:t> </a:t>
            </a:r>
            <a:r>
              <a:rPr lang="hr-HR" dirty="0" err="1"/>
              <a:t>about</a:t>
            </a:r>
            <a:r>
              <a:rPr lang="hr-HR" dirty="0"/>
              <a:t> </a:t>
            </a:r>
            <a:r>
              <a:rPr lang="hr-HR" dirty="0" err="1"/>
              <a:t>any</a:t>
            </a:r>
            <a:r>
              <a:rPr lang="hr-HR" dirty="0"/>
              <a:t> </a:t>
            </a:r>
            <a:r>
              <a:rPr lang="hr-HR" dirty="0" err="1"/>
              <a:t>other</a:t>
            </a:r>
            <a:r>
              <a:rPr lang="hr-HR" dirty="0"/>
              <a:t> Croatian </a:t>
            </a:r>
            <a:r>
              <a:rPr lang="hr-HR" dirty="0" err="1"/>
              <a:t>explorers</a:t>
            </a:r>
            <a:r>
              <a:rPr lang="hr-HR" dirty="0"/>
              <a:t>?</a:t>
            </a:r>
          </a:p>
          <a:p>
            <a:pPr marL="0" indent="0">
              <a:buNone/>
            </a:pPr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areas</a:t>
            </a:r>
            <a:r>
              <a:rPr lang="hr-HR" dirty="0"/>
              <a:t> </a:t>
            </a:r>
            <a:r>
              <a:rPr lang="hr-HR" dirty="0" err="1"/>
              <a:t>did</a:t>
            </a:r>
            <a:r>
              <a:rPr lang="hr-HR" dirty="0"/>
              <a:t> </a:t>
            </a:r>
            <a:r>
              <a:rPr lang="hr-HR" dirty="0" err="1"/>
              <a:t>they</a:t>
            </a:r>
            <a:r>
              <a:rPr lang="hr-HR" dirty="0"/>
              <a:t> </a:t>
            </a:r>
            <a:r>
              <a:rPr lang="hr-HR" dirty="0" err="1"/>
              <a:t>explore</a:t>
            </a:r>
            <a:r>
              <a:rPr lang="hr-HR" dirty="0"/>
              <a:t>?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8861959-738D-E80B-88C4-DD8E0BF07B0A}"/>
              </a:ext>
            </a:extLst>
          </p:cNvPr>
          <p:cNvSpPr txBox="1">
            <a:spLocks/>
          </p:cNvSpPr>
          <p:nvPr/>
        </p:nvSpPr>
        <p:spPr>
          <a:xfrm>
            <a:off x="6095999" y="1825625"/>
            <a:ext cx="5915487" cy="4864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FFC000"/>
                </a:solidFill>
              </a:rPr>
              <a:t>LANGUAGE FOCUS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Task</a:t>
            </a:r>
            <a:r>
              <a:rPr lang="hr-HR" b="1" dirty="0"/>
              <a:t> 1 - </a:t>
            </a:r>
            <a:r>
              <a:rPr lang="hr-HR" b="1" dirty="0" err="1"/>
              <a:t>join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two</a:t>
            </a:r>
            <a:r>
              <a:rPr lang="hr-HR" b="1" dirty="0"/>
              <a:t> </a:t>
            </a:r>
            <a:r>
              <a:rPr lang="hr-HR" b="1" dirty="0" err="1"/>
              <a:t>columns</a:t>
            </a:r>
            <a:r>
              <a:rPr lang="hr-HR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We</a:t>
            </a:r>
            <a:r>
              <a:rPr lang="hr-HR" b="1" dirty="0"/>
              <a:t> use USED TO to talk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things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happened</a:t>
            </a:r>
            <a:r>
              <a:rPr lang="hr-HR" b="1" dirty="0"/>
              <a:t> </a:t>
            </a:r>
            <a:r>
              <a:rPr lang="hr-HR" b="1" dirty="0" err="1"/>
              <a:t>many</a:t>
            </a:r>
            <a:r>
              <a:rPr lang="hr-HR" b="1" dirty="0"/>
              <a:t> </a:t>
            </a:r>
            <a:r>
              <a:rPr lang="hr-HR" b="1" dirty="0" err="1"/>
              <a:t>times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past, but </a:t>
            </a:r>
            <a:r>
              <a:rPr lang="hr-HR" b="1" dirty="0" err="1"/>
              <a:t>which</a:t>
            </a:r>
            <a:r>
              <a:rPr lang="hr-HR" b="1" dirty="0"/>
              <a:t> </a:t>
            </a:r>
            <a:r>
              <a:rPr lang="hr-HR" b="1" dirty="0" err="1"/>
              <a:t>don’t</a:t>
            </a:r>
            <a:r>
              <a:rPr lang="hr-HR" b="1" dirty="0"/>
              <a:t> </a:t>
            </a:r>
            <a:r>
              <a:rPr lang="hr-HR" b="1" dirty="0" err="1"/>
              <a:t>happen</a:t>
            </a:r>
            <a:r>
              <a:rPr lang="hr-HR" b="1" dirty="0"/>
              <a:t> </a:t>
            </a:r>
            <a:r>
              <a:rPr lang="hr-HR" b="1" dirty="0" err="1"/>
              <a:t>anymore</a:t>
            </a:r>
            <a:r>
              <a:rPr lang="hr-HR" b="1" dirty="0"/>
              <a:t>.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1"/>
                </a:solidFill>
              </a:rPr>
              <a:t>USED TO  je izraz koji koristimo kada govorimo o nečemu što se događalo ili je bilo u prošlosti učestalo, ALI se više ne događa.</a:t>
            </a:r>
          </a:p>
          <a:p>
            <a:pPr marL="0" indent="0">
              <a:buNone/>
            </a:pPr>
            <a:endParaRPr lang="hr-HR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hr-HR" b="1" dirty="0" err="1"/>
              <a:t>We</a:t>
            </a:r>
            <a:r>
              <a:rPr lang="hr-HR" b="1" dirty="0"/>
              <a:t> use USED TO to talk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things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were</a:t>
            </a:r>
            <a:r>
              <a:rPr lang="hr-HR" b="1" dirty="0"/>
              <a:t> </a:t>
            </a:r>
            <a:r>
              <a:rPr lang="hr-HR" b="1" dirty="0" err="1"/>
              <a:t>true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past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aren’t</a:t>
            </a:r>
            <a:r>
              <a:rPr lang="hr-HR" b="1" dirty="0"/>
              <a:t> </a:t>
            </a:r>
            <a:r>
              <a:rPr lang="hr-HR" b="1" dirty="0" err="1"/>
              <a:t>true</a:t>
            </a:r>
            <a:r>
              <a:rPr lang="hr-HR" b="1" dirty="0"/>
              <a:t> </a:t>
            </a:r>
            <a:r>
              <a:rPr lang="hr-HR" b="1" dirty="0" err="1"/>
              <a:t>now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dirty="0">
                <a:solidFill>
                  <a:schemeClr val="accent1"/>
                </a:solidFill>
              </a:rPr>
              <a:t>USED TO  koristimo kada govorimo o nečemu što je u prošlosti bilo istina, ali više nije.</a:t>
            </a:r>
          </a:p>
          <a:p>
            <a:pPr marL="0" indent="0">
              <a:buNone/>
            </a:pPr>
            <a:endParaRPr lang="hr-HR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r-HR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06932-66CA-F139-1A50-E25E7B31B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" y="1620974"/>
            <a:ext cx="5986697" cy="36160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108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EEC21-7EAF-5888-4032-C8CE872747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81575" cy="680279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406932-66CA-F139-1A50-E25E7B31B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74"/>
            <a:ext cx="5986697" cy="36160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C6E67C-7A36-35A6-2B84-59A3EC241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271"/>
            <a:ext cx="4366638" cy="52582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D90B564-BB32-9C53-D87D-60B0A1A9750B}"/>
              </a:ext>
            </a:extLst>
          </p:cNvPr>
          <p:cNvSpPr txBox="1">
            <a:spLocks/>
          </p:cNvSpPr>
          <p:nvPr/>
        </p:nvSpPr>
        <p:spPr>
          <a:xfrm>
            <a:off x="6096000" y="1697144"/>
            <a:ext cx="609600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Make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are </a:t>
            </a:r>
            <a:r>
              <a:rPr lang="hr-HR" b="1" dirty="0" err="1"/>
              <a:t>true</a:t>
            </a:r>
            <a:r>
              <a:rPr lang="hr-HR" b="1" dirty="0"/>
              <a:t> for </a:t>
            </a:r>
            <a:r>
              <a:rPr lang="hr-HR" b="1" dirty="0" err="1"/>
              <a:t>you</a:t>
            </a:r>
            <a:r>
              <a:rPr lang="hr-HR" b="1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Write</a:t>
            </a:r>
            <a:r>
              <a:rPr lang="hr-HR" b="1" dirty="0"/>
              <a:t> at </a:t>
            </a:r>
            <a:r>
              <a:rPr lang="hr-HR" b="1" dirty="0" err="1"/>
              <a:t>least</a:t>
            </a:r>
            <a:r>
              <a:rPr lang="hr-HR" b="1" dirty="0"/>
              <a:t> </a:t>
            </a:r>
            <a:r>
              <a:rPr lang="hr-HR" b="1" dirty="0" err="1"/>
              <a:t>two</a:t>
            </a:r>
            <a:r>
              <a:rPr lang="hr-HR" b="1" dirty="0"/>
              <a:t> </a:t>
            </a:r>
            <a:r>
              <a:rPr lang="hr-HR" b="1" dirty="0" err="1"/>
              <a:t>sentneces</a:t>
            </a:r>
            <a:r>
              <a:rPr lang="hr-HR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Ask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partner at </a:t>
            </a:r>
            <a:r>
              <a:rPr lang="hr-HR" b="1" dirty="0" err="1"/>
              <a:t>least</a:t>
            </a:r>
            <a:r>
              <a:rPr lang="hr-HR" b="1" dirty="0"/>
              <a:t> </a:t>
            </a:r>
            <a:r>
              <a:rPr lang="hr-HR" b="1" dirty="0" err="1"/>
              <a:t>two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368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53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1390" r="1650"/>
          <a:stretch/>
        </p:blipFill>
        <p:spPr>
          <a:xfrm>
            <a:off x="832431" y="1314451"/>
            <a:ext cx="3868532" cy="526256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48154" y="1735366"/>
            <a:ext cx="5438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Look</a:t>
            </a:r>
            <a:r>
              <a:rPr lang="hr-HR" sz="2800" dirty="0"/>
              <a:t> at Peter </a:t>
            </a:r>
            <a:r>
              <a:rPr lang="hr-HR" sz="2800" dirty="0" err="1"/>
              <a:t>when</a:t>
            </a:r>
            <a:r>
              <a:rPr lang="hr-HR" sz="2800" dirty="0"/>
              <a:t> he </a:t>
            </a:r>
            <a:r>
              <a:rPr lang="hr-HR" sz="2800" dirty="0" err="1"/>
              <a:t>was</a:t>
            </a:r>
            <a:r>
              <a:rPr lang="hr-HR" sz="2800" dirty="0"/>
              <a:t> 20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look</a:t>
            </a:r>
            <a:r>
              <a:rPr lang="hr-HR" sz="2800" dirty="0"/>
              <a:t> at </a:t>
            </a:r>
            <a:r>
              <a:rPr lang="hr-HR" sz="2800" dirty="0" err="1"/>
              <a:t>him</a:t>
            </a:r>
            <a:r>
              <a:rPr lang="hr-HR" sz="2800" dirty="0"/>
              <a:t> </a:t>
            </a:r>
            <a:r>
              <a:rPr lang="hr-HR" sz="2800" dirty="0" err="1"/>
              <a:t>now</a:t>
            </a:r>
            <a:r>
              <a:rPr lang="hr-HR" sz="2800" dirty="0"/>
              <a:t> </a:t>
            </a:r>
            <a:r>
              <a:rPr lang="hr-HR" sz="2800" dirty="0" err="1"/>
              <a:t>when</a:t>
            </a:r>
            <a:r>
              <a:rPr lang="hr-HR" sz="2800" dirty="0"/>
              <a:t> he </a:t>
            </a:r>
            <a:r>
              <a:rPr lang="hr-HR" sz="2800" dirty="0" err="1"/>
              <a:t>is</a:t>
            </a:r>
            <a:r>
              <a:rPr lang="hr-HR" sz="2800" dirty="0"/>
              <a:t> 50. </a:t>
            </a:r>
            <a:r>
              <a:rPr lang="hr-HR" sz="2800" dirty="0" err="1"/>
              <a:t>Write</a:t>
            </a:r>
            <a:r>
              <a:rPr lang="hr-HR" sz="2800" dirty="0"/>
              <a:t> </a:t>
            </a:r>
            <a:r>
              <a:rPr lang="hr-HR" sz="2800" dirty="0" err="1"/>
              <a:t>sentences</a:t>
            </a:r>
            <a:r>
              <a:rPr lang="hr-HR" sz="2800" dirty="0"/>
              <a:t> </a:t>
            </a:r>
            <a:r>
              <a:rPr lang="hr-HR" sz="2800" dirty="0" err="1"/>
              <a:t>about</a:t>
            </a:r>
            <a:r>
              <a:rPr lang="hr-HR" sz="2800" dirty="0"/>
              <a:t> </a:t>
            </a:r>
            <a:r>
              <a:rPr lang="hr-HR" sz="2800" dirty="0" err="1"/>
              <a:t>him</a:t>
            </a:r>
            <a:r>
              <a:rPr lang="hr-HR" sz="2800" dirty="0"/>
              <a:t> </a:t>
            </a:r>
            <a:r>
              <a:rPr lang="hr-HR" sz="2800" dirty="0" err="1"/>
              <a:t>using</a:t>
            </a:r>
            <a:r>
              <a:rPr lang="hr-HR" sz="2800" dirty="0"/>
              <a:t> </a:t>
            </a:r>
            <a:r>
              <a:rPr lang="hr-HR" sz="2800" b="1" dirty="0"/>
              <a:t>USED TO  </a:t>
            </a:r>
            <a:r>
              <a:rPr lang="hr-HR" sz="2800" dirty="0" err="1"/>
              <a:t>and</a:t>
            </a:r>
            <a:r>
              <a:rPr lang="hr-HR" sz="2800" b="1" dirty="0"/>
              <a:t> DIDN’T USE TO.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348153" y="363102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AC398D-C69E-886E-7B28-05E270F2F6D7}"/>
              </a:ext>
            </a:extLst>
          </p:cNvPr>
          <p:cNvSpPr txBox="1"/>
          <p:nvPr/>
        </p:nvSpPr>
        <p:spPr>
          <a:xfrm>
            <a:off x="6348153" y="4644640"/>
            <a:ext cx="5843847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Write</a:t>
            </a:r>
            <a:r>
              <a:rPr lang="hr-HR" sz="2800" b="1" dirty="0"/>
              <a:t> a </a:t>
            </a:r>
            <a:r>
              <a:rPr lang="hr-HR" sz="2800" b="1" dirty="0" err="1"/>
              <a:t>few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yourself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46E53-67F9-897C-D6F3-7B346BA16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1" y="1735366"/>
            <a:ext cx="5874449" cy="45295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4CB78E-BB85-2026-C7D2-09DC0320D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7" y="3198676"/>
            <a:ext cx="3435473" cy="28919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9F8A80-1435-8F18-CFE4-D10FCD0E7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3" y="2354831"/>
            <a:ext cx="5987484" cy="32439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648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6A49-9CCD-4D91-921A-96CCCF7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Play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association</a:t>
            </a:r>
            <a:r>
              <a:rPr lang="hr-HR" b="1" dirty="0"/>
              <a:t> game.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4B4B9-FF38-36F5-F73E-C7A0D672DD53}"/>
              </a:ext>
            </a:extLst>
          </p:cNvPr>
          <p:cNvSpPr txBox="1"/>
          <p:nvPr/>
        </p:nvSpPr>
        <p:spPr>
          <a:xfrm>
            <a:off x="1831680" y="1694831"/>
            <a:ext cx="89554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B5D966-E1C6-2DFD-D472-11588CD5DC2E}"/>
              </a:ext>
            </a:extLst>
          </p:cNvPr>
          <p:cNvSpPr txBox="1"/>
          <p:nvPr/>
        </p:nvSpPr>
        <p:spPr>
          <a:xfrm>
            <a:off x="1134558" y="2338066"/>
            <a:ext cx="21252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/>
              <a:t>France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5A5303-4A86-AC2B-14DC-4201178ACEE9}"/>
              </a:ext>
            </a:extLst>
          </p:cNvPr>
          <p:cNvSpPr txBox="1"/>
          <p:nvPr/>
        </p:nvSpPr>
        <p:spPr>
          <a:xfrm>
            <a:off x="982023" y="2940311"/>
            <a:ext cx="259485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/>
              <a:t>Great </a:t>
            </a:r>
            <a:r>
              <a:rPr lang="hr-HR" sz="3500" b="1" dirty="0" err="1"/>
              <a:t>Britain</a:t>
            </a:r>
            <a:endParaRPr lang="hr-HR" sz="35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E07346-BB4D-4920-4307-E8A5C6A3B1EE}"/>
              </a:ext>
            </a:extLst>
          </p:cNvPr>
          <p:cNvSpPr txBox="1"/>
          <p:nvPr/>
        </p:nvSpPr>
        <p:spPr>
          <a:xfrm>
            <a:off x="1134557" y="3560332"/>
            <a:ext cx="21252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 err="1"/>
              <a:t>Italy</a:t>
            </a:r>
            <a:endParaRPr lang="hr-HR" sz="35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76128-0D6F-C3D0-B10B-23B060623C1A}"/>
              </a:ext>
            </a:extLst>
          </p:cNvPr>
          <p:cNvSpPr txBox="1"/>
          <p:nvPr/>
        </p:nvSpPr>
        <p:spPr>
          <a:xfrm>
            <a:off x="1067715" y="4214488"/>
            <a:ext cx="21252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/>
              <a:t>Croatia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756429-62B5-79BE-ACC3-45C6D99500A3}"/>
              </a:ext>
            </a:extLst>
          </p:cNvPr>
          <p:cNvSpPr txBox="1"/>
          <p:nvPr/>
        </p:nvSpPr>
        <p:spPr>
          <a:xfrm>
            <a:off x="494560" y="5016918"/>
            <a:ext cx="296567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>
                <a:solidFill>
                  <a:srgbClr val="FF0000"/>
                </a:solidFill>
              </a:rPr>
              <a:t>COUNTRIES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45D91-1F70-0825-410B-BC4446CB4542}"/>
              </a:ext>
            </a:extLst>
          </p:cNvPr>
          <p:cNvSpPr txBox="1"/>
          <p:nvPr/>
        </p:nvSpPr>
        <p:spPr>
          <a:xfrm>
            <a:off x="4659951" y="1711326"/>
            <a:ext cx="9024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/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3DEF55-E537-CEB7-DB8F-6DE2C57BCBED}"/>
              </a:ext>
            </a:extLst>
          </p:cNvPr>
          <p:cNvSpPr txBox="1"/>
          <p:nvPr/>
        </p:nvSpPr>
        <p:spPr>
          <a:xfrm>
            <a:off x="3985044" y="2320635"/>
            <a:ext cx="21417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/>
              <a:t>Europe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34FD40-134D-738E-9991-A0D1E81BB933}"/>
              </a:ext>
            </a:extLst>
          </p:cNvPr>
          <p:cNvSpPr txBox="1"/>
          <p:nvPr/>
        </p:nvSpPr>
        <p:spPr>
          <a:xfrm>
            <a:off x="3985045" y="2910430"/>
            <a:ext cx="21417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 err="1"/>
              <a:t>Africa</a:t>
            </a:r>
            <a:endParaRPr lang="hr-HR" sz="35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492F7-1177-7E76-D24A-A724A6FE3059}"/>
              </a:ext>
            </a:extLst>
          </p:cNvPr>
          <p:cNvSpPr txBox="1"/>
          <p:nvPr/>
        </p:nvSpPr>
        <p:spPr>
          <a:xfrm>
            <a:off x="3893731" y="3560332"/>
            <a:ext cx="23428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/>
              <a:t>Australia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B3FF8-390D-0239-A80F-C8248D1FF6CD}"/>
              </a:ext>
            </a:extLst>
          </p:cNvPr>
          <p:cNvSpPr txBox="1"/>
          <p:nvPr/>
        </p:nvSpPr>
        <p:spPr>
          <a:xfrm>
            <a:off x="3893731" y="4222743"/>
            <a:ext cx="21417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 err="1"/>
              <a:t>Asia</a:t>
            </a:r>
            <a:endParaRPr lang="hr-HR" sz="35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9EEB5D-81D6-A76B-CACE-BC21C28089FF}"/>
              </a:ext>
            </a:extLst>
          </p:cNvPr>
          <p:cNvSpPr txBox="1"/>
          <p:nvPr/>
        </p:nvSpPr>
        <p:spPr>
          <a:xfrm>
            <a:off x="3469470" y="5037466"/>
            <a:ext cx="319134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>
                <a:solidFill>
                  <a:srgbClr val="FF0000"/>
                </a:solidFill>
              </a:rPr>
              <a:t>CONTINENTS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7BEDC7-5A94-0A32-A304-4CAAAD4112A0}"/>
              </a:ext>
            </a:extLst>
          </p:cNvPr>
          <p:cNvSpPr txBox="1"/>
          <p:nvPr/>
        </p:nvSpPr>
        <p:spPr>
          <a:xfrm>
            <a:off x="7182525" y="1601859"/>
            <a:ext cx="78917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48C10-A79A-9FBC-CBC7-7AECD81D7233}"/>
              </a:ext>
            </a:extLst>
          </p:cNvPr>
          <p:cNvSpPr txBox="1"/>
          <p:nvPr/>
        </p:nvSpPr>
        <p:spPr>
          <a:xfrm>
            <a:off x="6368853" y="2366900"/>
            <a:ext cx="25948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 err="1"/>
              <a:t>the</a:t>
            </a:r>
            <a:r>
              <a:rPr lang="hr-HR" sz="3500" b="1" dirty="0"/>
              <a:t> </a:t>
            </a:r>
            <a:r>
              <a:rPr lang="hr-HR" sz="3500" b="1" dirty="0" err="1"/>
              <a:t>Thames</a:t>
            </a:r>
            <a:endParaRPr lang="hr-HR" sz="35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AF0F01-43B2-D822-303E-93250DC3AE8E}"/>
              </a:ext>
            </a:extLst>
          </p:cNvPr>
          <p:cNvSpPr txBox="1"/>
          <p:nvPr/>
        </p:nvSpPr>
        <p:spPr>
          <a:xfrm>
            <a:off x="6432788" y="2963616"/>
            <a:ext cx="25948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 err="1"/>
              <a:t>the</a:t>
            </a:r>
            <a:r>
              <a:rPr lang="hr-HR" sz="3500" b="1" dirty="0"/>
              <a:t> Danube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2FA979-A3BE-C338-8275-29B9B1E5FF16}"/>
              </a:ext>
            </a:extLst>
          </p:cNvPr>
          <p:cNvSpPr txBox="1"/>
          <p:nvPr/>
        </p:nvSpPr>
        <p:spPr>
          <a:xfrm>
            <a:off x="6387836" y="3526183"/>
            <a:ext cx="25948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 err="1"/>
              <a:t>the</a:t>
            </a:r>
            <a:r>
              <a:rPr lang="hr-HR" sz="3500" b="1" dirty="0"/>
              <a:t> Sava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2331AE-3377-537F-CC28-5985DEA55EF9}"/>
              </a:ext>
            </a:extLst>
          </p:cNvPr>
          <p:cNvSpPr txBox="1"/>
          <p:nvPr/>
        </p:nvSpPr>
        <p:spPr>
          <a:xfrm>
            <a:off x="6432788" y="4162934"/>
            <a:ext cx="25948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 err="1"/>
              <a:t>the</a:t>
            </a:r>
            <a:r>
              <a:rPr lang="hr-HR" sz="3500" b="1" dirty="0"/>
              <a:t> Amazon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E01CB1-C83B-E3AD-D4EF-6CF74EEDBA50}"/>
              </a:ext>
            </a:extLst>
          </p:cNvPr>
          <p:cNvSpPr txBox="1"/>
          <p:nvPr/>
        </p:nvSpPr>
        <p:spPr>
          <a:xfrm>
            <a:off x="6446602" y="5018237"/>
            <a:ext cx="259485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>
                <a:solidFill>
                  <a:srgbClr val="FF0000"/>
                </a:solidFill>
              </a:rPr>
              <a:t>RIVERS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9A80FF-B01D-F131-4D77-B4ECB590D0E8}"/>
              </a:ext>
            </a:extLst>
          </p:cNvPr>
          <p:cNvSpPr txBox="1"/>
          <p:nvPr/>
        </p:nvSpPr>
        <p:spPr>
          <a:xfrm>
            <a:off x="10156133" y="1493185"/>
            <a:ext cx="4083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500" b="1" dirty="0"/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CFE437-D72E-4240-C8BA-8B1B932F7452}"/>
              </a:ext>
            </a:extLst>
          </p:cNvPr>
          <p:cNvSpPr txBox="1"/>
          <p:nvPr/>
        </p:nvSpPr>
        <p:spPr>
          <a:xfrm>
            <a:off x="9688946" y="2321769"/>
            <a:ext cx="134274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/>
              <a:t>Rome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D8DFF2-F3CD-1D9C-E09B-9904D31CA52E}"/>
              </a:ext>
            </a:extLst>
          </p:cNvPr>
          <p:cNvSpPr txBox="1"/>
          <p:nvPr/>
        </p:nvSpPr>
        <p:spPr>
          <a:xfrm>
            <a:off x="9714696" y="2959640"/>
            <a:ext cx="134274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/>
              <a:t>Paris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14BC2F-0C77-8609-4A90-667E31465E7C}"/>
              </a:ext>
            </a:extLst>
          </p:cNvPr>
          <p:cNvSpPr txBox="1"/>
          <p:nvPr/>
        </p:nvSpPr>
        <p:spPr>
          <a:xfrm>
            <a:off x="9625685" y="3542133"/>
            <a:ext cx="173521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/>
              <a:t>London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7E4476-4D86-B1B4-67E4-7138C10FCB12}"/>
              </a:ext>
            </a:extLst>
          </p:cNvPr>
          <p:cNvSpPr txBox="1"/>
          <p:nvPr/>
        </p:nvSpPr>
        <p:spPr>
          <a:xfrm>
            <a:off x="9492974" y="4157125"/>
            <a:ext cx="20006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/>
              <a:t>New York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A7C15F-6C6A-0422-6EFF-DB0BD4C5E8DD}"/>
              </a:ext>
            </a:extLst>
          </p:cNvPr>
          <p:cNvSpPr txBox="1"/>
          <p:nvPr/>
        </p:nvSpPr>
        <p:spPr>
          <a:xfrm>
            <a:off x="8948219" y="5037466"/>
            <a:ext cx="326566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>
                <a:solidFill>
                  <a:srgbClr val="FF0000"/>
                </a:solidFill>
              </a:rPr>
              <a:t>TOWNS/CITIES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708548-CE27-60D2-7CD4-EB59ED6791E6}"/>
              </a:ext>
            </a:extLst>
          </p:cNvPr>
          <p:cNvSpPr txBox="1"/>
          <p:nvPr/>
        </p:nvSpPr>
        <p:spPr>
          <a:xfrm>
            <a:off x="3893731" y="5734026"/>
            <a:ext cx="523267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500" b="1" dirty="0">
                <a:solidFill>
                  <a:schemeClr val="accent6">
                    <a:lumMod val="50000"/>
                  </a:schemeClr>
                </a:solidFill>
              </a:rPr>
              <a:t>GEOGRAPHY</a:t>
            </a:r>
          </a:p>
        </p:txBody>
      </p:sp>
    </p:spTree>
    <p:extLst>
      <p:ext uri="{BB962C8B-B14F-4D97-AF65-F5344CB8AC3E}">
        <p14:creationId xmlns:p14="http://schemas.microsoft.com/office/powerpoint/2010/main" val="20704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C16953-FF38-AFD6-BEA5-5AFBF8182A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4705" cy="68580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BCAE8B-5546-A553-5B9D-0775FB919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25" y="177800"/>
            <a:ext cx="5181600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How </a:t>
            </a:r>
            <a:r>
              <a:rPr lang="hr-HR" sz="2400" dirty="0" err="1"/>
              <a:t>good</a:t>
            </a:r>
            <a:r>
              <a:rPr lang="hr-HR" sz="2400" dirty="0"/>
              <a:t> are </a:t>
            </a:r>
            <a:r>
              <a:rPr lang="hr-HR" sz="2400" dirty="0" err="1"/>
              <a:t>you</a:t>
            </a:r>
            <a:r>
              <a:rPr lang="hr-HR" sz="2400" dirty="0"/>
              <a:t> at </a:t>
            </a:r>
            <a:r>
              <a:rPr lang="hr-HR" sz="2400" dirty="0" err="1"/>
              <a:t>geography</a:t>
            </a:r>
            <a:r>
              <a:rPr lang="hr-HR" sz="2400" dirty="0"/>
              <a:t>? </a:t>
            </a:r>
            <a:r>
              <a:rPr lang="hr-HR" sz="2400" dirty="0" err="1"/>
              <a:t>Which</a:t>
            </a:r>
            <a:r>
              <a:rPr lang="hr-HR" sz="2400" dirty="0"/>
              <a:t> word </a:t>
            </a:r>
            <a:r>
              <a:rPr lang="hr-HR" sz="2400" dirty="0" err="1"/>
              <a:t>does</a:t>
            </a:r>
            <a:r>
              <a:rPr lang="hr-HR" sz="2400" dirty="0"/>
              <a:t> </a:t>
            </a:r>
            <a:r>
              <a:rPr lang="hr-HR" sz="2400" dirty="0" err="1"/>
              <a:t>not</a:t>
            </a:r>
            <a:r>
              <a:rPr lang="hr-HR" sz="2400" dirty="0"/>
              <a:t> </a:t>
            </a:r>
            <a:r>
              <a:rPr lang="hr-HR" sz="2400" dirty="0" err="1"/>
              <a:t>belong</a:t>
            </a:r>
            <a:r>
              <a:rPr lang="hr-HR" sz="2400" dirty="0"/>
              <a:t> to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group</a:t>
            </a:r>
            <a:r>
              <a:rPr lang="hr-HR" sz="2400" dirty="0"/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73C646-9401-EE81-D7FF-07BF9D10A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8"/>
          <a:stretch/>
        </p:blipFill>
        <p:spPr>
          <a:xfrm>
            <a:off x="0" y="2148145"/>
            <a:ext cx="6151931" cy="21811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5E151F7-C191-7765-F299-AFC9AAE2867F}"/>
              </a:ext>
            </a:extLst>
          </p:cNvPr>
          <p:cNvSpPr txBox="1">
            <a:spLocks/>
          </p:cNvSpPr>
          <p:nvPr/>
        </p:nvSpPr>
        <p:spPr>
          <a:xfrm>
            <a:off x="6334125" y="1553240"/>
            <a:ext cx="5181600" cy="666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5D6AFD-0C39-D7F7-5E2A-4913D8F7B94B}"/>
              </a:ext>
            </a:extLst>
          </p:cNvPr>
          <p:cNvSpPr/>
          <p:nvPr/>
        </p:nvSpPr>
        <p:spPr>
          <a:xfrm>
            <a:off x="0" y="3038475"/>
            <a:ext cx="857250" cy="2857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BFEBCF-AC94-589D-A6FF-BCA253E301F6}"/>
              </a:ext>
            </a:extLst>
          </p:cNvPr>
          <p:cNvSpPr/>
          <p:nvPr/>
        </p:nvSpPr>
        <p:spPr>
          <a:xfrm>
            <a:off x="781050" y="2383760"/>
            <a:ext cx="857250" cy="2857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FB6A8E-362C-E4C0-35BE-8FA0F1576B6D}"/>
              </a:ext>
            </a:extLst>
          </p:cNvPr>
          <p:cNvSpPr/>
          <p:nvPr/>
        </p:nvSpPr>
        <p:spPr>
          <a:xfrm>
            <a:off x="1638300" y="2816890"/>
            <a:ext cx="857250" cy="2857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9E3E24B-2F5E-222C-DC72-B1A20A30BBE0}"/>
              </a:ext>
            </a:extLst>
          </p:cNvPr>
          <p:cNvSpPr/>
          <p:nvPr/>
        </p:nvSpPr>
        <p:spPr>
          <a:xfrm>
            <a:off x="2526635" y="2621885"/>
            <a:ext cx="857250" cy="2857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AC0AC7-7781-3962-F439-18FC6C7DC4D4}"/>
              </a:ext>
            </a:extLst>
          </p:cNvPr>
          <p:cNvSpPr/>
          <p:nvPr/>
        </p:nvSpPr>
        <p:spPr>
          <a:xfrm>
            <a:off x="3427633" y="2393285"/>
            <a:ext cx="857250" cy="2857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81488B-A3CD-C16A-24B1-5422E82F6D6E}"/>
              </a:ext>
            </a:extLst>
          </p:cNvPr>
          <p:cNvSpPr/>
          <p:nvPr/>
        </p:nvSpPr>
        <p:spPr>
          <a:xfrm>
            <a:off x="4744593" y="2621885"/>
            <a:ext cx="857250" cy="2857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109B118-9591-3194-E6DD-92FD8039CDD9}"/>
              </a:ext>
            </a:extLst>
          </p:cNvPr>
          <p:cNvSpPr/>
          <p:nvPr/>
        </p:nvSpPr>
        <p:spPr>
          <a:xfrm>
            <a:off x="-16502" y="3674355"/>
            <a:ext cx="857250" cy="2857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B84D69-5854-8AA4-5F63-619F3F40F616}"/>
              </a:ext>
            </a:extLst>
          </p:cNvPr>
          <p:cNvSpPr/>
          <p:nvPr/>
        </p:nvSpPr>
        <p:spPr>
          <a:xfrm>
            <a:off x="781050" y="3429000"/>
            <a:ext cx="857250" cy="2857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4F73D63-DA13-5170-9EB8-7598DE11A003}"/>
              </a:ext>
            </a:extLst>
          </p:cNvPr>
          <p:cNvSpPr/>
          <p:nvPr/>
        </p:nvSpPr>
        <p:spPr>
          <a:xfrm>
            <a:off x="1705565" y="3817230"/>
            <a:ext cx="857250" cy="2857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3A80B5-BA89-6F35-5D5E-0B4A054E1623}"/>
              </a:ext>
            </a:extLst>
          </p:cNvPr>
          <p:cNvSpPr/>
          <p:nvPr/>
        </p:nvSpPr>
        <p:spPr>
          <a:xfrm>
            <a:off x="2702885" y="4091551"/>
            <a:ext cx="857250" cy="2857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09766D-D081-5D98-9106-FF4F200CFDB3}"/>
              </a:ext>
            </a:extLst>
          </p:cNvPr>
          <p:cNvSpPr/>
          <p:nvPr/>
        </p:nvSpPr>
        <p:spPr>
          <a:xfrm>
            <a:off x="3630170" y="4067543"/>
            <a:ext cx="857250" cy="2857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3D98E4F-0486-50F4-309A-86FE54DC668E}"/>
              </a:ext>
            </a:extLst>
          </p:cNvPr>
          <p:cNvSpPr/>
          <p:nvPr/>
        </p:nvSpPr>
        <p:spPr>
          <a:xfrm>
            <a:off x="4744592" y="4102980"/>
            <a:ext cx="1237107" cy="2857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CB5FDA4F-1E5B-B5B1-497E-330AFB2D07F3}"/>
              </a:ext>
            </a:extLst>
          </p:cNvPr>
          <p:cNvSpPr txBox="1">
            <a:spLocks/>
          </p:cNvSpPr>
          <p:nvPr/>
        </p:nvSpPr>
        <p:spPr>
          <a:xfrm>
            <a:off x="6334124" y="2277140"/>
            <a:ext cx="5414705" cy="3094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dirty="0" err="1"/>
              <a:t>Compare</a:t>
            </a:r>
            <a:r>
              <a:rPr lang="hr-HR" sz="2400" dirty="0"/>
              <a:t> </a:t>
            </a:r>
            <a:r>
              <a:rPr lang="hr-HR" sz="2400" dirty="0" err="1"/>
              <a:t>it</a:t>
            </a:r>
            <a:r>
              <a:rPr lang="hr-HR" sz="2400" dirty="0"/>
              <a:t> </a:t>
            </a:r>
            <a:r>
              <a:rPr lang="hr-HR" sz="2400" dirty="0" err="1"/>
              <a:t>with</a:t>
            </a:r>
            <a:r>
              <a:rPr lang="hr-HR" sz="2400" dirty="0"/>
              <a:t> </a:t>
            </a:r>
            <a:r>
              <a:rPr lang="hr-HR" sz="2400" dirty="0" err="1"/>
              <a:t>your</a:t>
            </a:r>
            <a:r>
              <a:rPr lang="hr-HR" sz="2400" dirty="0"/>
              <a:t> partner.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 err="1"/>
              <a:t>Is</a:t>
            </a:r>
            <a:r>
              <a:rPr lang="hr-HR" sz="2400" dirty="0"/>
              <a:t> </a:t>
            </a:r>
            <a:r>
              <a:rPr lang="hr-HR" sz="2400" dirty="0" err="1"/>
              <a:t>geography</a:t>
            </a:r>
            <a:r>
              <a:rPr lang="hr-HR" sz="2400" dirty="0"/>
              <a:t> </a:t>
            </a:r>
            <a:r>
              <a:rPr lang="hr-HR" sz="2400" dirty="0" err="1"/>
              <a:t>interesting</a:t>
            </a:r>
            <a:r>
              <a:rPr lang="hr-HR" sz="2400" dirty="0"/>
              <a:t> </a:t>
            </a:r>
            <a:r>
              <a:rPr lang="hr-HR" sz="2400" dirty="0" err="1"/>
              <a:t>or</a:t>
            </a:r>
            <a:r>
              <a:rPr lang="hr-HR" sz="2400" dirty="0"/>
              <a:t> </a:t>
            </a:r>
            <a:r>
              <a:rPr lang="hr-HR" sz="2400" dirty="0" err="1"/>
              <a:t>boring</a:t>
            </a:r>
            <a:r>
              <a:rPr lang="hr-HR" sz="2400" dirty="0"/>
              <a:t> to </a:t>
            </a:r>
            <a:r>
              <a:rPr lang="hr-HR" sz="2400" dirty="0" err="1"/>
              <a:t>you</a:t>
            </a:r>
            <a:r>
              <a:rPr lang="hr-HR" sz="2400" dirty="0"/>
              <a:t>? </a:t>
            </a:r>
            <a:r>
              <a:rPr lang="hr-HR" sz="2400" dirty="0" err="1"/>
              <a:t>Why</a:t>
            </a:r>
            <a:r>
              <a:rPr lang="hr-HR" sz="2400" dirty="0"/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/>
              <a:t>Do </a:t>
            </a:r>
            <a:r>
              <a:rPr lang="hr-HR" sz="2400" dirty="0" err="1"/>
              <a:t>you</a:t>
            </a:r>
            <a:r>
              <a:rPr lang="hr-HR" sz="2400" dirty="0"/>
              <a:t> </a:t>
            </a:r>
            <a:r>
              <a:rPr lang="hr-HR" sz="2400" dirty="0" err="1"/>
              <a:t>like</a:t>
            </a:r>
            <a:r>
              <a:rPr lang="hr-HR" sz="2400" dirty="0"/>
              <a:t> </a:t>
            </a:r>
            <a:r>
              <a:rPr lang="hr-HR" sz="2400" dirty="0" err="1"/>
              <a:t>travelling</a:t>
            </a:r>
            <a:r>
              <a:rPr lang="hr-HR" sz="2400" dirty="0"/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 err="1"/>
              <a:t>Would</a:t>
            </a:r>
            <a:r>
              <a:rPr lang="hr-HR" sz="2400" dirty="0"/>
              <a:t> </a:t>
            </a:r>
            <a:r>
              <a:rPr lang="hr-HR" sz="2400" dirty="0" err="1"/>
              <a:t>you</a:t>
            </a:r>
            <a:r>
              <a:rPr lang="hr-HR" sz="2400" dirty="0"/>
              <a:t> </a:t>
            </a:r>
            <a:r>
              <a:rPr lang="hr-HR" sz="2400" dirty="0" err="1"/>
              <a:t>rather</a:t>
            </a:r>
            <a:r>
              <a:rPr lang="hr-HR" sz="2400" dirty="0"/>
              <a:t> </a:t>
            </a:r>
            <a:r>
              <a:rPr lang="hr-HR" sz="2400" dirty="0" err="1"/>
              <a:t>visit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Amazon </a:t>
            </a:r>
            <a:r>
              <a:rPr lang="hr-HR" sz="2400" dirty="0" err="1"/>
              <a:t>rainforest</a:t>
            </a:r>
            <a:r>
              <a:rPr lang="hr-HR" sz="2400" dirty="0"/>
              <a:t> </a:t>
            </a:r>
            <a:r>
              <a:rPr lang="hr-HR" sz="2400" dirty="0" err="1"/>
              <a:t>or</a:t>
            </a:r>
            <a:r>
              <a:rPr lang="hr-HR" sz="2400" dirty="0"/>
              <a:t> Los Angeles? </a:t>
            </a:r>
            <a:r>
              <a:rPr lang="hr-HR" sz="2400" dirty="0" err="1"/>
              <a:t>Why</a:t>
            </a:r>
            <a:r>
              <a:rPr lang="hr-HR" sz="2400" dirty="0"/>
              <a:t>?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D2471149-469C-B7C9-DFC0-B843A378625C}"/>
              </a:ext>
            </a:extLst>
          </p:cNvPr>
          <p:cNvSpPr txBox="1">
            <a:spLocks/>
          </p:cNvSpPr>
          <p:nvPr/>
        </p:nvSpPr>
        <p:spPr>
          <a:xfrm>
            <a:off x="6334125" y="5304760"/>
            <a:ext cx="5414704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dirty="0"/>
              <a:t>How </a:t>
            </a:r>
            <a:r>
              <a:rPr lang="hr-HR" sz="2400" dirty="0" err="1"/>
              <a:t>much</a:t>
            </a:r>
            <a:r>
              <a:rPr lang="hr-HR" sz="2400" dirty="0"/>
              <a:t> do </a:t>
            </a:r>
            <a:r>
              <a:rPr lang="hr-HR" sz="2400" dirty="0" err="1"/>
              <a:t>you</a:t>
            </a:r>
            <a:r>
              <a:rPr lang="hr-HR" sz="2400" dirty="0"/>
              <a:t> </a:t>
            </a:r>
            <a:r>
              <a:rPr lang="hr-HR" sz="2400" dirty="0" err="1"/>
              <a:t>know</a:t>
            </a:r>
            <a:r>
              <a:rPr lang="hr-HR" sz="2400" dirty="0"/>
              <a:t> </a:t>
            </a:r>
            <a:r>
              <a:rPr lang="hr-HR" sz="2400" dirty="0" err="1"/>
              <a:t>about</a:t>
            </a:r>
            <a:r>
              <a:rPr lang="hr-HR" sz="2400" dirty="0"/>
              <a:t> </a:t>
            </a:r>
            <a:r>
              <a:rPr lang="hr-HR" sz="2400" dirty="0" err="1"/>
              <a:t>famous</a:t>
            </a:r>
            <a:r>
              <a:rPr lang="hr-HR" sz="2400" dirty="0"/>
              <a:t> </a:t>
            </a:r>
            <a:r>
              <a:rPr lang="hr-HR" sz="2400" dirty="0" err="1"/>
              <a:t>explorers</a:t>
            </a:r>
            <a:r>
              <a:rPr lang="hr-HR" sz="2400" dirty="0"/>
              <a:t>? </a:t>
            </a:r>
            <a:r>
              <a:rPr lang="hr-HR" sz="2400" dirty="0" err="1"/>
              <a:t>Match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two</a:t>
            </a:r>
            <a:r>
              <a:rPr lang="hr-HR" sz="2400" dirty="0"/>
              <a:t> </a:t>
            </a:r>
            <a:r>
              <a:rPr lang="hr-HR" sz="2400" dirty="0" err="1"/>
              <a:t>columns</a:t>
            </a:r>
            <a:r>
              <a:rPr lang="hr-HR" sz="2400" dirty="0"/>
              <a:t>. Read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text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check</a:t>
            </a:r>
            <a:r>
              <a:rPr lang="hr-HR" sz="2400" dirty="0"/>
              <a:t> </a:t>
            </a:r>
            <a:r>
              <a:rPr lang="hr-HR" sz="2400" dirty="0" err="1"/>
              <a:t>your</a:t>
            </a:r>
            <a:r>
              <a:rPr lang="hr-HR" sz="2400" dirty="0"/>
              <a:t> </a:t>
            </a:r>
            <a:r>
              <a:rPr lang="hr-HR" sz="2400" dirty="0" err="1"/>
              <a:t>answers</a:t>
            </a:r>
            <a:r>
              <a:rPr lang="hr-HR" sz="2400" dirty="0"/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3EFCFED-8452-B4FB-6725-0BFD3C119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174"/>
            <a:ext cx="6304807" cy="29014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584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953C44-4610-4F71-071A-8979AE6DA3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64575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8AB44-67D8-74B2-CCBE-BAF5B2F90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5999" y="319571"/>
            <a:ext cx="5181600" cy="692150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Read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. </a:t>
            </a:r>
            <a:r>
              <a:rPr lang="hr-HR" dirty="0" err="1"/>
              <a:t>Check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1.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8CBC17-C9FD-82A8-EB6E-ECC6AFBA4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8" y="993775"/>
            <a:ext cx="4810466" cy="52618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A1C28CF-0C58-4EFF-0DB4-CE5793A1F29D}"/>
              </a:ext>
            </a:extLst>
          </p:cNvPr>
          <p:cNvSpPr txBox="1">
            <a:spLocks/>
          </p:cNvSpPr>
          <p:nvPr/>
        </p:nvSpPr>
        <p:spPr>
          <a:xfrm>
            <a:off x="6395999" y="977485"/>
            <a:ext cx="5181600" cy="692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4A6F7C-C433-66BE-91BB-BDB257E58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174"/>
            <a:ext cx="6304807" cy="290140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4DE905-4251-B71D-83D0-E673116D3A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0"/>
          <a:stretch/>
        </p:blipFill>
        <p:spPr>
          <a:xfrm>
            <a:off x="2714607" y="3171776"/>
            <a:ext cx="361968" cy="12287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36DD1E-69A8-1CED-E109-6377C8D67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2928"/>
            <a:ext cx="6304807" cy="15401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1F116E-3848-A6CC-1D60-E9A9956EA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5" y="3429000"/>
            <a:ext cx="841959" cy="841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FDDA2-4CEF-4289-0E44-D143D9DD63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1" y="3365182"/>
            <a:ext cx="721546" cy="905777"/>
          </a:xfrm>
          <a:prstGeom prst="rect">
            <a:avLst/>
          </a:prstGeom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EDEDC8B-4E32-9FDE-649D-82F770E7097E}"/>
              </a:ext>
            </a:extLst>
          </p:cNvPr>
          <p:cNvSpPr txBox="1">
            <a:spLocks/>
          </p:cNvSpPr>
          <p:nvPr/>
        </p:nvSpPr>
        <p:spPr>
          <a:xfrm>
            <a:off x="6395998" y="1735109"/>
            <a:ext cx="5376901" cy="19605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Read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again</a:t>
            </a:r>
            <a:r>
              <a:rPr lang="hr-HR" dirty="0"/>
              <a:t>. </a:t>
            </a:r>
            <a:r>
              <a:rPr lang="hr-HR" dirty="0" err="1"/>
              <a:t>Add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correct</a:t>
            </a:r>
            <a:r>
              <a:rPr lang="hr-HR" dirty="0"/>
              <a:t> </a:t>
            </a:r>
            <a:r>
              <a:rPr lang="hr-HR" dirty="0" err="1"/>
              <a:t>names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below</a:t>
            </a:r>
            <a:r>
              <a:rPr lang="hr-HR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Write</a:t>
            </a:r>
            <a:r>
              <a:rPr lang="hr-HR" b="1" dirty="0"/>
              <a:t> C (Columbus), M (Magellan), P (Polo), </a:t>
            </a:r>
            <a:r>
              <a:rPr lang="hr-HR" b="1" dirty="0" err="1"/>
              <a:t>or</a:t>
            </a:r>
            <a:r>
              <a:rPr lang="hr-HR" b="1" dirty="0"/>
              <a:t> A  (</a:t>
            </a:r>
            <a:r>
              <a:rPr lang="hr-HR" b="1" dirty="0" err="1"/>
              <a:t>Amundsen</a:t>
            </a:r>
            <a:r>
              <a:rPr lang="hr-HR" b="1" dirty="0"/>
              <a:t>).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D2E4E56-5604-1921-DAAC-AD9295264B8E}"/>
              </a:ext>
            </a:extLst>
          </p:cNvPr>
          <p:cNvSpPr txBox="1">
            <a:spLocks/>
          </p:cNvSpPr>
          <p:nvPr/>
        </p:nvSpPr>
        <p:spPr>
          <a:xfrm>
            <a:off x="6458915" y="3818070"/>
            <a:ext cx="5181600" cy="692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C99DD5-ADB5-6571-D51F-2356F30F5460}"/>
              </a:ext>
            </a:extLst>
          </p:cNvPr>
          <p:cNvSpPr txBox="1"/>
          <p:nvPr/>
        </p:nvSpPr>
        <p:spPr>
          <a:xfrm>
            <a:off x="6458915" y="5022576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Play a </a:t>
            </a:r>
            <a:r>
              <a:rPr lang="hr-HR" sz="2800" dirty="0" err="1"/>
              <a:t>quiz</a:t>
            </a:r>
            <a:r>
              <a:rPr lang="hr-HR" sz="2800" dirty="0"/>
              <a:t>. </a:t>
            </a:r>
          </a:p>
          <a:p>
            <a:pPr algn="just"/>
            <a:r>
              <a:rPr lang="hr-HR" sz="2800" dirty="0">
                <a:hlinkClick r:id="rId9"/>
              </a:rPr>
              <a:t>https://wordwall.net/play/848/412/183</a:t>
            </a:r>
            <a:r>
              <a:rPr lang="hr-H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410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build="p"/>
      <p:bldP spid="20" grpId="0" build="p"/>
      <p:bldP spid="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50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2703"/>
          <a:stretch/>
        </p:blipFill>
        <p:spPr>
          <a:xfrm>
            <a:off x="832431" y="1433473"/>
            <a:ext cx="3868532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296595" y="2840827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text</a:t>
            </a:r>
            <a:r>
              <a:rPr lang="hr-HR" sz="2800" dirty="0"/>
              <a:t>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296594" y="4211284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F8B77-7C00-0B43-A1FE-F56BDFA38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7" y="1257301"/>
            <a:ext cx="4465707" cy="54563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80E8A7-389F-71FE-52CE-4D304D034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0" y="2132209"/>
            <a:ext cx="3808083" cy="444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32D239-FF91-B705-2B74-D960D1A643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"/>
          <a:stretch/>
        </p:blipFill>
        <p:spPr>
          <a:xfrm>
            <a:off x="-1" y="0"/>
            <a:ext cx="5222585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ADF4F-0753-EC16-69B7-BB91F11D4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6025" y="225425"/>
            <a:ext cx="5181600" cy="1031875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meaning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following</a:t>
            </a:r>
            <a:r>
              <a:rPr lang="hr-HR" dirty="0"/>
              <a:t> </a:t>
            </a:r>
            <a:r>
              <a:rPr lang="hr-HR" dirty="0" err="1"/>
              <a:t>words</a:t>
            </a:r>
            <a:r>
              <a:rPr lang="hr-HR" dirty="0"/>
              <a:t>?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A5A04C6-D960-773B-7E8E-8D0D69C46C5E}"/>
              </a:ext>
            </a:extLst>
          </p:cNvPr>
          <p:cNvSpPr txBox="1">
            <a:spLocks/>
          </p:cNvSpPr>
          <p:nvPr/>
        </p:nvSpPr>
        <p:spPr>
          <a:xfrm>
            <a:off x="6296025" y="1149350"/>
            <a:ext cx="5181600" cy="1031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 </a:t>
            </a:r>
            <a:r>
              <a:rPr lang="hr-HR" dirty="0" err="1"/>
              <a:t>Copy</a:t>
            </a:r>
            <a:r>
              <a:rPr lang="hr-HR" dirty="0"/>
              <a:t> </a:t>
            </a:r>
            <a:r>
              <a:rPr lang="hr-HR" dirty="0" err="1"/>
              <a:t>words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their</a:t>
            </a:r>
            <a:r>
              <a:rPr lang="hr-HR" dirty="0"/>
              <a:t> </a:t>
            </a:r>
            <a:r>
              <a:rPr lang="hr-HR" dirty="0" err="1"/>
              <a:t>meanings</a:t>
            </a:r>
            <a:r>
              <a:rPr lang="hr-HR" dirty="0"/>
              <a:t>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F1A87BF-1054-4AD2-5719-D6EA7057CA96}"/>
              </a:ext>
            </a:extLst>
          </p:cNvPr>
          <p:cNvSpPr txBox="1">
            <a:spLocks/>
          </p:cNvSpPr>
          <p:nvPr/>
        </p:nvSpPr>
        <p:spPr>
          <a:xfrm>
            <a:off x="6775419" y="2181225"/>
            <a:ext cx="5334000" cy="1412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7030A0"/>
                </a:solidFill>
              </a:rPr>
              <a:t>Research time!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Write</a:t>
            </a:r>
            <a:r>
              <a:rPr lang="hr-HR" b="1" dirty="0"/>
              <a:t> a </a:t>
            </a:r>
            <a:r>
              <a:rPr lang="hr-HR" b="1" dirty="0" err="1"/>
              <a:t>paragraph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a </a:t>
            </a:r>
            <a:r>
              <a:rPr lang="hr-HR" b="1" dirty="0" err="1"/>
              <a:t>famous</a:t>
            </a:r>
            <a:r>
              <a:rPr lang="hr-HR" b="1" dirty="0"/>
              <a:t> </a:t>
            </a:r>
            <a:r>
              <a:rPr lang="hr-HR" b="1" dirty="0" err="1"/>
              <a:t>explorer</a:t>
            </a:r>
            <a:r>
              <a:rPr lang="hr-HR" b="1" dirty="0"/>
              <a:t>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C8F09B4-4EF8-BF09-F713-F62DE0B58862}"/>
              </a:ext>
            </a:extLst>
          </p:cNvPr>
          <p:cNvSpPr txBox="1">
            <a:spLocks/>
          </p:cNvSpPr>
          <p:nvPr/>
        </p:nvSpPr>
        <p:spPr>
          <a:xfrm>
            <a:off x="6451307" y="3921994"/>
            <a:ext cx="5534025" cy="2085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FFC000"/>
                </a:solidFill>
              </a:rPr>
              <a:t>LANGUAGE BOX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Look</a:t>
            </a:r>
            <a:r>
              <a:rPr lang="hr-HR" dirty="0"/>
              <a:t> at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examples</a:t>
            </a:r>
            <a:r>
              <a:rPr lang="hr-HR" dirty="0"/>
              <a:t>. </a:t>
            </a:r>
            <a:r>
              <a:rPr lang="hr-HR" dirty="0" err="1"/>
              <a:t>Complete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rules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1.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Put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following</a:t>
            </a:r>
            <a:r>
              <a:rPr lang="hr-HR" dirty="0"/>
              <a:t> </a:t>
            </a:r>
            <a:r>
              <a:rPr lang="hr-HR" dirty="0" err="1"/>
              <a:t>words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correct</a:t>
            </a:r>
            <a:r>
              <a:rPr lang="hr-HR" dirty="0"/>
              <a:t> </a:t>
            </a:r>
            <a:r>
              <a:rPr lang="hr-HR" dirty="0" err="1"/>
              <a:t>column</a:t>
            </a:r>
            <a:r>
              <a:rPr lang="hr-HR" dirty="0"/>
              <a:t>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E15F24D-59E3-1645-52F3-0B7B78B4EBF3}"/>
              </a:ext>
            </a:extLst>
          </p:cNvPr>
          <p:cNvSpPr txBox="1">
            <a:spLocks/>
          </p:cNvSpPr>
          <p:nvPr/>
        </p:nvSpPr>
        <p:spPr>
          <a:xfrm>
            <a:off x="6255043" y="6216548"/>
            <a:ext cx="5181600" cy="4533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F02F26-008A-04CD-BB35-E55105859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850"/>
            <a:ext cx="6255043" cy="28283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CA35DE1-92D7-B84D-D1FF-6D29D28A5B19}"/>
              </a:ext>
            </a:extLst>
          </p:cNvPr>
          <p:cNvSpPr/>
          <p:nvPr/>
        </p:nvSpPr>
        <p:spPr>
          <a:xfrm>
            <a:off x="187618" y="2352675"/>
            <a:ext cx="238125" cy="2095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66E77D-3B45-9474-9220-229339341123}"/>
              </a:ext>
            </a:extLst>
          </p:cNvPr>
          <p:cNvSpPr/>
          <p:nvPr/>
        </p:nvSpPr>
        <p:spPr>
          <a:xfrm>
            <a:off x="206668" y="3157234"/>
            <a:ext cx="238125" cy="2095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02C70C-830B-8E03-9409-E22899514EC1}"/>
              </a:ext>
            </a:extLst>
          </p:cNvPr>
          <p:cNvSpPr/>
          <p:nvPr/>
        </p:nvSpPr>
        <p:spPr>
          <a:xfrm>
            <a:off x="206668" y="3766834"/>
            <a:ext cx="238125" cy="2095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454224-0F74-01E0-F2DC-77B0B54C2269}"/>
              </a:ext>
            </a:extLst>
          </p:cNvPr>
          <p:cNvSpPr/>
          <p:nvPr/>
        </p:nvSpPr>
        <p:spPr>
          <a:xfrm>
            <a:off x="187617" y="4190393"/>
            <a:ext cx="238125" cy="2095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2446BB-794C-352F-88E0-1051B5924FDE}"/>
              </a:ext>
            </a:extLst>
          </p:cNvPr>
          <p:cNvSpPr/>
          <p:nvPr/>
        </p:nvSpPr>
        <p:spPr>
          <a:xfrm>
            <a:off x="3273718" y="2352675"/>
            <a:ext cx="238125" cy="2095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F5D73D-9445-CDB2-17AF-A9F534031513}"/>
              </a:ext>
            </a:extLst>
          </p:cNvPr>
          <p:cNvSpPr/>
          <p:nvPr/>
        </p:nvSpPr>
        <p:spPr>
          <a:xfrm>
            <a:off x="3302293" y="3157234"/>
            <a:ext cx="238125" cy="2095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CA71E4-B494-63BA-32CD-0E4A094A7017}"/>
              </a:ext>
            </a:extLst>
          </p:cNvPr>
          <p:cNvSpPr/>
          <p:nvPr/>
        </p:nvSpPr>
        <p:spPr>
          <a:xfrm>
            <a:off x="3302293" y="3762307"/>
            <a:ext cx="238125" cy="2095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738EBA-CE8D-7D12-EAF4-3CD2D38A83AD}"/>
              </a:ext>
            </a:extLst>
          </p:cNvPr>
          <p:cNvSpPr/>
          <p:nvPr/>
        </p:nvSpPr>
        <p:spPr>
          <a:xfrm>
            <a:off x="3302293" y="4185327"/>
            <a:ext cx="238125" cy="209550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15E7255-BFE1-8A11-BF54-7A601089C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1" y="531812"/>
            <a:ext cx="3757450" cy="58975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AE2F48-BBE7-A707-E32E-95D502D9F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9" y="4090463"/>
            <a:ext cx="3339074" cy="17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1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51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-272" r="863" b="962"/>
          <a:stretch/>
        </p:blipFill>
        <p:spPr>
          <a:xfrm>
            <a:off x="832430" y="1295400"/>
            <a:ext cx="3949119" cy="528161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72795" y="1459702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text</a:t>
            </a:r>
            <a:r>
              <a:rPr lang="hr-HR" sz="2800" dirty="0"/>
              <a:t>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2.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1657" y="487507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372795" y="253975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791966-59AF-ADAE-60B6-4E20AF6C8323}"/>
              </a:ext>
            </a:extLst>
          </p:cNvPr>
          <p:cNvSpPr txBox="1"/>
          <p:nvPr/>
        </p:nvSpPr>
        <p:spPr>
          <a:xfrm>
            <a:off x="6372794" y="3312745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text</a:t>
            </a:r>
            <a:r>
              <a:rPr lang="hr-HR" sz="2800" dirty="0"/>
              <a:t> </a:t>
            </a:r>
            <a:r>
              <a:rPr lang="hr-HR" sz="2800" dirty="0" err="1"/>
              <a:t>about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Croatian </a:t>
            </a:r>
            <a:r>
              <a:rPr lang="hr-HR" sz="2800" dirty="0" err="1"/>
              <a:t>explorer</a:t>
            </a:r>
            <a:r>
              <a:rPr lang="hr-HR" sz="2800" dirty="0"/>
              <a:t>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missing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.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first</a:t>
            </a:r>
            <a:r>
              <a:rPr lang="hr-HR" sz="2800" dirty="0"/>
              <a:t> </a:t>
            </a:r>
            <a:r>
              <a:rPr lang="hr-HR" sz="2800" dirty="0" err="1"/>
              <a:t>letter</a:t>
            </a:r>
            <a:r>
              <a:rPr lang="hr-HR" sz="2800" dirty="0"/>
              <a:t> </a:t>
            </a:r>
            <a:r>
              <a:rPr lang="hr-HR" sz="2800" dirty="0" err="1"/>
              <a:t>will</a:t>
            </a:r>
            <a:r>
              <a:rPr lang="hr-HR" sz="2800" dirty="0"/>
              <a:t> </a:t>
            </a:r>
            <a:r>
              <a:rPr lang="hr-HR" sz="2800" dirty="0" err="1"/>
              <a:t>help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B9FA34-CB96-A777-561D-5BCF9BDC6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2" y="1796252"/>
            <a:ext cx="5578323" cy="39932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DFAC74-F7D2-AB6C-7A17-3449BF3F2B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/>
          <a:stretch/>
        </p:blipFill>
        <p:spPr>
          <a:xfrm>
            <a:off x="483407" y="2859692"/>
            <a:ext cx="5116722" cy="2911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90C04-8428-AC52-8249-355677F1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213"/>
            <a:ext cx="6078666" cy="30152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AC24E2-A3B2-FED6-9E8F-DB6E201D1D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9" y="2859692"/>
            <a:ext cx="5868481" cy="237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7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BC5425-90C4-F85F-3810-02A43B3F65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9284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7E15B-DCAD-80A3-25C9-9A8305DC3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0806" y="0"/>
            <a:ext cx="5881821" cy="4721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400" dirty="0" err="1"/>
              <a:t>Write</a:t>
            </a:r>
            <a:r>
              <a:rPr lang="hr-HR" sz="2400" dirty="0"/>
              <a:t> </a:t>
            </a:r>
            <a:r>
              <a:rPr lang="hr-HR" sz="2400" dirty="0" err="1"/>
              <a:t>an</a:t>
            </a:r>
            <a:r>
              <a:rPr lang="hr-HR" sz="2400" dirty="0"/>
              <a:t> </a:t>
            </a:r>
            <a:r>
              <a:rPr lang="hr-HR" sz="2400" dirty="0" err="1"/>
              <a:t>example</a:t>
            </a:r>
            <a:r>
              <a:rPr lang="hr-HR" sz="2400" dirty="0"/>
              <a:t> for </a:t>
            </a:r>
            <a:r>
              <a:rPr lang="hr-HR" sz="2400" dirty="0" err="1"/>
              <a:t>every</a:t>
            </a:r>
            <a:r>
              <a:rPr lang="hr-HR" sz="2400" dirty="0"/>
              <a:t> </a:t>
            </a:r>
            <a:r>
              <a:rPr lang="hr-HR" sz="2400" dirty="0" err="1"/>
              <a:t>group</a:t>
            </a:r>
            <a:r>
              <a:rPr lang="hr-HR" sz="2400" dirty="0"/>
              <a:t>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words</a:t>
            </a:r>
            <a:r>
              <a:rPr lang="hr-HR" sz="24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A59DC-273A-9158-A8C8-6B59BDC26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0" y="611951"/>
            <a:ext cx="4663844" cy="32997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874989-047D-6F10-51E4-73342DC3D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0" y="3925475"/>
            <a:ext cx="5446690" cy="16168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C762566-EABE-211F-12AA-47D067888C81}"/>
              </a:ext>
            </a:extLst>
          </p:cNvPr>
          <p:cNvSpPr txBox="1">
            <a:spLocks/>
          </p:cNvSpPr>
          <p:nvPr/>
        </p:nvSpPr>
        <p:spPr>
          <a:xfrm>
            <a:off x="5770806" y="472118"/>
            <a:ext cx="5429250" cy="4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400" b="1" dirty="0" err="1"/>
              <a:t>Check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</a:t>
            </a:r>
            <a:r>
              <a:rPr lang="hr-HR" sz="2400" b="1" dirty="0" err="1"/>
              <a:t>class</a:t>
            </a:r>
            <a:r>
              <a:rPr lang="hr-HR" sz="2400" b="1" dirty="0"/>
              <a:t>.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41F025E-04D9-6F78-382C-C442EB1DC5F0}"/>
              </a:ext>
            </a:extLst>
          </p:cNvPr>
          <p:cNvSpPr txBox="1">
            <a:spLocks/>
          </p:cNvSpPr>
          <p:nvPr/>
        </p:nvSpPr>
        <p:spPr>
          <a:xfrm>
            <a:off x="5651644" y="944236"/>
            <a:ext cx="6421987" cy="57584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B050"/>
                </a:solidFill>
              </a:rPr>
              <a:t>CHECK THE RULES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B050"/>
                </a:solidFill>
              </a:rPr>
              <a:t>THE</a:t>
            </a:r>
            <a:r>
              <a:rPr lang="en-US" b="1" dirty="0"/>
              <a:t> – names of: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/>
              <a:t>rivers, seas and oceans,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/>
              <a:t>mountain chains, deserts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dirty="0"/>
              <a:t>island groups and lake groups.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chemeClr val="accent1"/>
                </a:solidFill>
              </a:rPr>
              <a:t>Član</a:t>
            </a:r>
            <a:r>
              <a:rPr lang="en-US" dirty="0">
                <a:solidFill>
                  <a:schemeClr val="accent1"/>
                </a:solidFill>
              </a:rPr>
              <a:t> THE </a:t>
            </a:r>
            <a:r>
              <a:rPr lang="en-US" dirty="0" err="1">
                <a:solidFill>
                  <a:schemeClr val="accent1"/>
                </a:solidFill>
              </a:rPr>
              <a:t>koristimo</a:t>
            </a:r>
            <a:r>
              <a:rPr lang="en-US" dirty="0">
                <a:solidFill>
                  <a:schemeClr val="accent1"/>
                </a:solidFill>
              </a:rPr>
              <a:t> u </a:t>
            </a:r>
            <a:r>
              <a:rPr lang="en-US" dirty="0" err="1">
                <a:solidFill>
                  <a:schemeClr val="accent1"/>
                </a:solidFill>
              </a:rPr>
              <a:t>imenima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rijeka</a:t>
            </a:r>
            <a:r>
              <a:rPr lang="en-US" dirty="0">
                <a:solidFill>
                  <a:schemeClr val="accent1"/>
                </a:solidFill>
              </a:rPr>
              <a:t>, mora, </a:t>
            </a:r>
            <a:r>
              <a:rPr lang="en-US" dirty="0" err="1">
                <a:solidFill>
                  <a:schemeClr val="accent1"/>
                </a:solidFill>
              </a:rPr>
              <a:t>oceana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planinskih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lanaca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pustinja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skupine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otočja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skupine</a:t>
            </a:r>
            <a:r>
              <a:rPr lang="en-US" dirty="0">
                <a:solidFill>
                  <a:schemeClr val="accent1"/>
                </a:solidFill>
              </a:rPr>
              <a:t>/</a:t>
            </a:r>
            <a:r>
              <a:rPr lang="en-US" dirty="0" err="1">
                <a:solidFill>
                  <a:schemeClr val="accent1"/>
                </a:solidFill>
              </a:rPr>
              <a:t>grupe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jezera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We </a:t>
            </a:r>
            <a:r>
              <a:rPr lang="en-US" b="1" dirty="0"/>
              <a:t>DO NOT </a:t>
            </a:r>
            <a:r>
              <a:rPr lang="en-US" dirty="0"/>
              <a:t>use </a:t>
            </a:r>
            <a:r>
              <a:rPr lang="en-US" dirty="0">
                <a:solidFill>
                  <a:srgbClr val="00B050"/>
                </a:solidFill>
              </a:rPr>
              <a:t>THE</a:t>
            </a:r>
            <a:r>
              <a:rPr lang="en-US" dirty="0"/>
              <a:t> with the names of</a:t>
            </a:r>
            <a:endParaRPr lang="hr-HR" dirty="0"/>
          </a:p>
          <a:p>
            <a:pPr>
              <a:spcBef>
                <a:spcPts val="0"/>
              </a:spcBef>
            </a:pPr>
            <a:r>
              <a:rPr lang="en-US" dirty="0"/>
              <a:t>continents, </a:t>
            </a:r>
            <a:endParaRPr lang="hr-HR" dirty="0"/>
          </a:p>
          <a:p>
            <a:pPr>
              <a:spcBef>
                <a:spcPts val="0"/>
              </a:spcBef>
            </a:pPr>
            <a:r>
              <a:rPr lang="en-US" dirty="0"/>
              <a:t>countries, </a:t>
            </a:r>
            <a:endParaRPr lang="hr-HR" dirty="0"/>
          </a:p>
          <a:p>
            <a:pPr>
              <a:spcBef>
                <a:spcPts val="0"/>
              </a:spcBef>
            </a:pPr>
            <a:r>
              <a:rPr lang="en-US" dirty="0"/>
              <a:t>cities/towns, </a:t>
            </a:r>
            <a:endParaRPr lang="hr-HR" dirty="0"/>
          </a:p>
          <a:p>
            <a:pPr>
              <a:spcBef>
                <a:spcPts val="0"/>
              </a:spcBef>
            </a:pPr>
            <a:r>
              <a:rPr lang="en-US" dirty="0"/>
              <a:t>lakes, </a:t>
            </a:r>
            <a:endParaRPr lang="hr-HR" dirty="0"/>
          </a:p>
          <a:p>
            <a:pPr>
              <a:spcBef>
                <a:spcPts val="0"/>
              </a:spcBef>
            </a:pPr>
            <a:r>
              <a:rPr lang="en-US" dirty="0"/>
              <a:t>islands, </a:t>
            </a:r>
            <a:endParaRPr lang="hr-HR" dirty="0"/>
          </a:p>
          <a:p>
            <a:pPr>
              <a:spcBef>
                <a:spcPts val="0"/>
              </a:spcBef>
            </a:pPr>
            <a:r>
              <a:rPr lang="en-US" dirty="0"/>
              <a:t>mountains.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chemeClr val="accent1"/>
                </a:solidFill>
              </a:rPr>
              <a:t>Član</a:t>
            </a:r>
            <a:r>
              <a:rPr lang="en-US" dirty="0">
                <a:solidFill>
                  <a:schemeClr val="accent1"/>
                </a:solidFill>
              </a:rPr>
              <a:t> THE </a:t>
            </a:r>
            <a:r>
              <a:rPr lang="hr-HR" dirty="0">
                <a:solidFill>
                  <a:schemeClr val="accent1"/>
                </a:solidFill>
              </a:rPr>
              <a:t>ne </a:t>
            </a:r>
            <a:r>
              <a:rPr lang="en-US" dirty="0" err="1">
                <a:solidFill>
                  <a:schemeClr val="accent1"/>
                </a:solidFill>
              </a:rPr>
              <a:t>koristimo</a:t>
            </a:r>
            <a:r>
              <a:rPr lang="en-US" dirty="0">
                <a:solidFill>
                  <a:schemeClr val="accent1"/>
                </a:solidFill>
              </a:rPr>
              <a:t> u </a:t>
            </a:r>
            <a:r>
              <a:rPr lang="en-US" dirty="0" err="1">
                <a:solidFill>
                  <a:schemeClr val="accent1"/>
                </a:solidFill>
              </a:rPr>
              <a:t>nazivima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kontinenata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zemalja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gradova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jezera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otoka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planina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b="1" dirty="0">
                <a:solidFill>
                  <a:srgbClr val="00B050"/>
                </a:solidFill>
              </a:rPr>
              <a:t>BUT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the Antarctic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the Republic of Croatia,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the USA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/>
              <a:t>the Hague</a:t>
            </a:r>
          </a:p>
        </p:txBody>
      </p:sp>
    </p:spTree>
    <p:extLst>
      <p:ext uri="{BB962C8B-B14F-4D97-AF65-F5344CB8AC3E}">
        <p14:creationId xmlns:p14="http://schemas.microsoft.com/office/powerpoint/2010/main" val="27421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BC5425-90C4-F85F-3810-02A43B3F65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9284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AA59DC-273A-9158-A8C8-6B59BDC26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0" y="611951"/>
            <a:ext cx="4663844" cy="32997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874989-047D-6F10-51E4-73342DC3D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0" y="3925475"/>
            <a:ext cx="5446690" cy="16168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BCFDBF-DC27-3C97-94AF-EE99699A8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" y="1524001"/>
            <a:ext cx="5330624" cy="40183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9B2401-3FB1-A20F-727C-EDADBD444B83}"/>
              </a:ext>
            </a:extLst>
          </p:cNvPr>
          <p:cNvSpPr txBox="1">
            <a:spLocks/>
          </p:cNvSpPr>
          <p:nvPr/>
        </p:nvSpPr>
        <p:spPr>
          <a:xfrm>
            <a:off x="5888047" y="961676"/>
            <a:ext cx="5524500" cy="1099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Complete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THE </a:t>
            </a:r>
            <a:r>
              <a:rPr lang="hr-HR" dirty="0" err="1"/>
              <a:t>where</a:t>
            </a:r>
            <a:r>
              <a:rPr lang="hr-HR" dirty="0"/>
              <a:t> </a:t>
            </a:r>
            <a:r>
              <a:rPr lang="hr-HR" dirty="0" err="1"/>
              <a:t>necessary</a:t>
            </a:r>
            <a:r>
              <a:rPr lang="hr-HR" dirty="0"/>
              <a:t>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86E32C-7897-EB99-DDF5-102E024A97F0}"/>
              </a:ext>
            </a:extLst>
          </p:cNvPr>
          <p:cNvSpPr txBox="1">
            <a:spLocks/>
          </p:cNvSpPr>
          <p:nvPr/>
        </p:nvSpPr>
        <p:spPr>
          <a:xfrm>
            <a:off x="5902908" y="2381238"/>
            <a:ext cx="5524500" cy="755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148C0E-3B6C-EB78-81AF-141FD16B96CD}"/>
              </a:ext>
            </a:extLst>
          </p:cNvPr>
          <p:cNvSpPr txBox="1"/>
          <p:nvPr/>
        </p:nvSpPr>
        <p:spPr>
          <a:xfrm>
            <a:off x="239715" y="1774076"/>
            <a:ext cx="56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The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7B067-0C38-C0E9-380A-8DD194B0C75E}"/>
              </a:ext>
            </a:extLst>
          </p:cNvPr>
          <p:cNvSpPr txBox="1"/>
          <p:nvPr/>
        </p:nvSpPr>
        <p:spPr>
          <a:xfrm>
            <a:off x="1792516" y="1774076"/>
            <a:ext cx="38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2B6442-367D-1740-31EF-2004FBAE5371}"/>
              </a:ext>
            </a:extLst>
          </p:cNvPr>
          <p:cNvSpPr txBox="1"/>
          <p:nvPr/>
        </p:nvSpPr>
        <p:spPr>
          <a:xfrm>
            <a:off x="1314966" y="2077158"/>
            <a:ext cx="38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481AA4-CE3B-7BF0-A76E-29512636EA75}"/>
              </a:ext>
            </a:extLst>
          </p:cNvPr>
          <p:cNvSpPr txBox="1"/>
          <p:nvPr/>
        </p:nvSpPr>
        <p:spPr>
          <a:xfrm>
            <a:off x="2185939" y="2060742"/>
            <a:ext cx="38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CC6D99-03E5-F3A1-CD13-9DAA948E10E5}"/>
              </a:ext>
            </a:extLst>
          </p:cNvPr>
          <p:cNvSpPr txBox="1"/>
          <p:nvPr/>
        </p:nvSpPr>
        <p:spPr>
          <a:xfrm>
            <a:off x="2760547" y="2331072"/>
            <a:ext cx="38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40373D-9166-05BC-53E0-901E1A676052}"/>
              </a:ext>
            </a:extLst>
          </p:cNvPr>
          <p:cNvSpPr txBox="1"/>
          <p:nvPr/>
        </p:nvSpPr>
        <p:spPr>
          <a:xfrm>
            <a:off x="4523214" y="2306047"/>
            <a:ext cx="38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1CD3FE-3FFD-BEDB-1FAD-95E4874FEA91}"/>
              </a:ext>
            </a:extLst>
          </p:cNvPr>
          <p:cNvSpPr txBox="1"/>
          <p:nvPr/>
        </p:nvSpPr>
        <p:spPr>
          <a:xfrm>
            <a:off x="2434547" y="2597483"/>
            <a:ext cx="55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E82278-A61A-A2D3-4B20-8D52F7F3F794}"/>
              </a:ext>
            </a:extLst>
          </p:cNvPr>
          <p:cNvSpPr txBox="1"/>
          <p:nvPr/>
        </p:nvSpPr>
        <p:spPr>
          <a:xfrm>
            <a:off x="4058607" y="2843007"/>
            <a:ext cx="55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980AAB-0C26-8A90-2CAA-93B68A690980}"/>
              </a:ext>
            </a:extLst>
          </p:cNvPr>
          <p:cNvSpPr txBox="1"/>
          <p:nvPr/>
        </p:nvSpPr>
        <p:spPr>
          <a:xfrm>
            <a:off x="2147874" y="3136574"/>
            <a:ext cx="55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881CD3-3481-85ED-36F7-C671BC1546BA}"/>
              </a:ext>
            </a:extLst>
          </p:cNvPr>
          <p:cNvSpPr txBox="1"/>
          <p:nvPr/>
        </p:nvSpPr>
        <p:spPr>
          <a:xfrm>
            <a:off x="2950793" y="3392154"/>
            <a:ext cx="55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9EAD0-C372-E8E7-6B5F-D5BB287FDB51}"/>
              </a:ext>
            </a:extLst>
          </p:cNvPr>
          <p:cNvSpPr txBox="1"/>
          <p:nvPr/>
        </p:nvSpPr>
        <p:spPr>
          <a:xfrm>
            <a:off x="874246" y="3629911"/>
            <a:ext cx="55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CC50F2-5B95-AF17-04CF-7E5254CCBB5C}"/>
              </a:ext>
            </a:extLst>
          </p:cNvPr>
          <p:cNvSpPr txBox="1"/>
          <p:nvPr/>
        </p:nvSpPr>
        <p:spPr>
          <a:xfrm>
            <a:off x="450890" y="3905722"/>
            <a:ext cx="38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8CD162-E9B5-A305-28E3-7ADAC354EDAF}"/>
              </a:ext>
            </a:extLst>
          </p:cNvPr>
          <p:cNvSpPr txBox="1"/>
          <p:nvPr/>
        </p:nvSpPr>
        <p:spPr>
          <a:xfrm>
            <a:off x="278740" y="4161772"/>
            <a:ext cx="55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487717-4DF0-EFEC-BD23-85EE1AFCAF26}"/>
              </a:ext>
            </a:extLst>
          </p:cNvPr>
          <p:cNvSpPr txBox="1"/>
          <p:nvPr/>
        </p:nvSpPr>
        <p:spPr>
          <a:xfrm>
            <a:off x="248348" y="4458512"/>
            <a:ext cx="55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87F8C76-95B6-A24F-D02B-BDA78368DBFC}"/>
              </a:ext>
            </a:extLst>
          </p:cNvPr>
          <p:cNvSpPr txBox="1">
            <a:spLocks/>
          </p:cNvSpPr>
          <p:nvPr/>
        </p:nvSpPr>
        <p:spPr>
          <a:xfrm>
            <a:off x="5972175" y="4531104"/>
            <a:ext cx="5779393" cy="1616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/>
              <a:t>Time to </a:t>
            </a:r>
            <a:r>
              <a:rPr lang="hr-HR" dirty="0" err="1"/>
              <a:t>practice</a:t>
            </a:r>
            <a:r>
              <a:rPr lang="hr-HR" dirty="0"/>
              <a:t>. </a:t>
            </a:r>
            <a:r>
              <a:rPr lang="hr-HR" dirty="0" err="1"/>
              <a:t>Choose</a:t>
            </a:r>
            <a:r>
              <a:rPr lang="hr-HR" dirty="0"/>
              <a:t> </a:t>
            </a:r>
            <a:r>
              <a:rPr lang="hr-HR" dirty="0" err="1"/>
              <a:t>definite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zero </a:t>
            </a:r>
            <a:r>
              <a:rPr lang="hr-HR" dirty="0" err="1"/>
              <a:t>article</a:t>
            </a:r>
            <a:r>
              <a:rPr lang="hr-HR" dirty="0"/>
              <a:t>.</a:t>
            </a:r>
          </a:p>
          <a:p>
            <a:pPr marL="0" indent="0" algn="just">
              <a:buNone/>
            </a:pPr>
            <a:r>
              <a:rPr lang="hr-HR" dirty="0">
                <a:hlinkClick r:id="rId6"/>
              </a:rPr>
              <a:t>https://learningapps.org/watch?v=pdvuaek4n20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662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690</Words>
  <Application>Microsoft Office PowerPoint</Application>
  <PresentationFormat>Widescreen</PresentationFormat>
  <Paragraphs>140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Lesson 4  Famous explorers</vt:lpstr>
      <vt:lpstr>Play the association game.</vt:lpstr>
      <vt:lpstr>PowerPoint Presentation</vt:lpstr>
      <vt:lpstr>PowerPoint Presentation</vt:lpstr>
      <vt:lpstr>Workbook, p. 50</vt:lpstr>
      <vt:lpstr>PowerPoint Presentation</vt:lpstr>
      <vt:lpstr>Workbook, p. 51</vt:lpstr>
      <vt:lpstr>PowerPoint Presentation</vt:lpstr>
      <vt:lpstr>PowerPoint Presentation</vt:lpstr>
      <vt:lpstr>PowerPoint Presentation</vt:lpstr>
      <vt:lpstr>Workbook, p. 52</vt:lpstr>
      <vt:lpstr>PowerPoint Presentation</vt:lpstr>
      <vt:lpstr>PowerPoint Presentation</vt:lpstr>
      <vt:lpstr>Workbook, p. 53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4 – Famous explorers</dc:title>
  <dc:creator>Josipa</dc:creator>
  <cp:lastModifiedBy>Sanja Ivoš</cp:lastModifiedBy>
  <cp:revision>29</cp:revision>
  <dcterms:created xsi:type="dcterms:W3CDTF">2022-08-25T23:42:27Z</dcterms:created>
  <dcterms:modified xsi:type="dcterms:W3CDTF">2022-10-05T11:44:57Z</dcterms:modified>
</cp:coreProperties>
</file>